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82" r:id="rId3"/>
    <p:sldId id="1080" r:id="rId4"/>
    <p:sldId id="1109" r:id="rId5"/>
    <p:sldId id="1110" r:id="rId6"/>
    <p:sldId id="1111" r:id="rId7"/>
    <p:sldId id="1105" r:id="rId8"/>
    <p:sldId id="1102" r:id="rId9"/>
    <p:sldId id="1103" r:id="rId10"/>
    <p:sldId id="602" r:id="rId11"/>
    <p:sldId id="273"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080"/>
            <p14:sldId id="1109"/>
            <p14:sldId id="1110"/>
            <p14:sldId id="1111"/>
            <p14:sldId id="1105"/>
            <p14:sldId id="1102"/>
            <p14:sldId id="110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66" d="100"/>
          <a:sy n="66" d="100"/>
        </p:scale>
        <p:origin x="59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2025-05-23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smtClean="0"/>
              <a:t>An implicit Newton's method</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smtClean="0"/>
              <a:t>An implicit Newton's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smtClean="0"/>
              <a:t>An implicit Newton's method</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smtClean="0"/>
              <a:t>An implicit Newton's method</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 implicit Newton's method</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t>An implicit Newton's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smtClean="0"/>
              <a:t>An implicit Newton's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smtClean="0"/>
              <a:t>An implicit Newton's method</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slideLayout" Target="../slideLayouts/slideLayout2.xml"/><Relationship Id="rId7" Type="http://schemas.openxmlformats.org/officeDocument/2006/relationships/image" Target="../media/image11.w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wmf"/><Relationship Id="rId4" Type="http://schemas.openxmlformats.org/officeDocument/2006/relationships/oleObject" Target="../embeddings/oleObject3.bin"/><Relationship Id="rId9"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3.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wmf"/><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implicit Newton’s </a:t>
            </a:r>
            <a:r>
              <a:rPr lang="en-US" dirty="0"/>
              <a:t>method</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t>Have reviewed Newton’s method</a:t>
            </a:r>
          </a:p>
          <a:p>
            <a:pPr lvl="1"/>
            <a:r>
              <a:rPr lang="en-US" dirty="0" smtClean="0">
                <a:latin typeface="Times New Roman" panose="02020603050405020304" pitchFamily="18" charset="0"/>
              </a:rPr>
              <a:t>Understand there can be issues when the derivative is small</a:t>
            </a:r>
            <a:endParaRPr lang="en-US" dirty="0">
              <a:latin typeface="Times New Roman" panose="02020603050405020304" pitchFamily="18" charset="0"/>
            </a:endParaRPr>
          </a:p>
          <a:p>
            <a:pPr lvl="1"/>
            <a:r>
              <a:rPr lang="en-US" dirty="0" smtClean="0">
                <a:latin typeface="Times New Roman" panose="02020603050405020304" pitchFamily="18" charset="0"/>
              </a:rPr>
              <a:t>Know the difference between implicit and explicit algorithms</a:t>
            </a:r>
            <a:endParaRPr lang="en-US" dirty="0">
              <a:latin typeface="Times New Roman" panose="02020603050405020304" pitchFamily="18" charset="0"/>
            </a:endParaRPr>
          </a:p>
          <a:p>
            <a:pPr lvl="1"/>
            <a:r>
              <a:rPr lang="en-US" dirty="0" smtClean="0">
                <a:latin typeface="Times New Roman" panose="02020603050405020304" pitchFamily="18" charset="0"/>
              </a:rPr>
              <a:t>Have seen an implicit version of Newton’s method</a:t>
            </a:r>
          </a:p>
          <a:p>
            <a:pPr lvl="1"/>
            <a:r>
              <a:rPr lang="en-US" dirty="0" smtClean="0">
                <a:latin typeface="Times New Roman" panose="02020603050405020304" pitchFamily="18" charset="0"/>
              </a:rPr>
              <a:t>Understand that it is slower than Newton’s method,</a:t>
            </a:r>
            <a:br>
              <a:rPr lang="en-US" dirty="0" smtClean="0">
                <a:latin typeface="Times New Roman" panose="02020603050405020304" pitchFamily="18" charset="0"/>
              </a:rPr>
            </a:br>
            <a:r>
              <a:rPr lang="en-US" dirty="0" smtClean="0">
                <a:latin typeface="Times New Roman" panose="02020603050405020304" pitchFamily="18" charset="0"/>
              </a:rPr>
              <a:t>		but it can also converge to a local root</a:t>
            </a:r>
            <a:br>
              <a:rPr lang="en-US" dirty="0" smtClean="0">
                <a:latin typeface="Times New Roman" panose="02020603050405020304" pitchFamily="18" charset="0"/>
              </a:rPr>
            </a:br>
            <a:r>
              <a:rPr lang="en-US" dirty="0" smtClean="0">
                <a:latin typeface="Times New Roman" panose="02020603050405020304" pitchFamily="18" charset="0"/>
              </a:rPr>
              <a:t>		when Newton’s method does not</a:t>
            </a: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a:t>
            </a:r>
            <a:r>
              <a:rPr lang="en-US" dirty="0" smtClean="0"/>
              <a:t>en.wikipedia.org/wiki/Newton%27s_method</a:t>
            </a:r>
          </a:p>
          <a:p>
            <a:pPr marL="0" indent="0">
              <a:buNone/>
            </a:pPr>
            <a:r>
              <a:rPr lang="en-US" dirty="0"/>
              <a:t>[2]	https://en.wikipedia.org/wiki/Explicit_and_implicit_methods</a:t>
            </a:r>
          </a:p>
        </p:txBody>
      </p:sp>
      <p:sp>
        <p:nvSpPr>
          <p:cNvPr id="4" name="Footer Placeholder 3"/>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fi-FI" sz="1800" dirty="0" smtClean="0"/>
              <a:t>None so far.</a:t>
            </a:r>
            <a:endParaRPr lang="en-CA" sz="1800"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An implicit Newton's method</a:t>
            </a:r>
            <a:endParaRPr lang="en-CA" dirty="0"/>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smtClean="0"/>
              <a:t>An implicit Newton's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13</a:t>
            </a:fld>
            <a:endParaRPr lang="en-CA"/>
          </a:p>
        </p:txBody>
      </p:sp>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smtClean="0"/>
              <a:t>An implicit Newton's method</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smtClean="0"/>
              <a:t>Recall a weakness of Newton’s </a:t>
            </a:r>
            <a:r>
              <a:rPr lang="en-US" dirty="0"/>
              <a:t>method</a:t>
            </a:r>
          </a:p>
          <a:p>
            <a:pPr lvl="1"/>
            <a:r>
              <a:rPr lang="en-US" dirty="0" smtClean="0"/>
              <a:t>Describe the difference between explicit and implicit</a:t>
            </a:r>
          </a:p>
          <a:p>
            <a:pPr lvl="1"/>
            <a:r>
              <a:rPr lang="en-US" dirty="0" smtClean="0"/>
              <a:t>Create an implicit version of Newton’s method</a:t>
            </a:r>
          </a:p>
          <a:p>
            <a:pPr lvl="1"/>
            <a:r>
              <a:rPr lang="en-US" dirty="0" smtClean="0"/>
              <a:t>Give an example where it proves useful</a:t>
            </a:r>
          </a:p>
          <a:p>
            <a:pPr lvl="1"/>
            <a:r>
              <a:rPr lang="en-US" dirty="0" smtClean="0"/>
              <a:t>Discuss when to use one versus the other</a:t>
            </a:r>
            <a:endParaRPr lang="en-US" dirty="0"/>
          </a:p>
        </p:txBody>
      </p:sp>
      <p:sp>
        <p:nvSpPr>
          <p:cNvPr id="4" name="Footer Placeholder 3"/>
          <p:cNvSpPr>
            <a:spLocks noGrp="1"/>
          </p:cNvSpPr>
          <p:nvPr>
            <p:ph type="ftr" sz="quarter" idx="11"/>
          </p:nvPr>
        </p:nvSpPr>
        <p:spPr/>
        <p:txBody>
          <a:bodyPr/>
          <a:lstStyle/>
          <a:p>
            <a:r>
              <a:rPr lang="en-US" smtClean="0"/>
              <a:t>An implicit Newton's method</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smtClean="0"/>
              <a:t>Explicit calculations</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smtClean="0"/>
              <a:t>Newton’s method is described as an “explicit” algorithm</a:t>
            </a:r>
          </a:p>
          <a:p>
            <a:pPr lvl="1"/>
            <a:r>
              <a:rPr lang="en-US" dirty="0" smtClean="0"/>
              <a:t>This is because each subsequent estimate is </a:t>
            </a:r>
            <a:r>
              <a:rPr lang="en-US" i="1" dirty="0" smtClean="0"/>
              <a:t>explicitly </a:t>
            </a:r>
            <a:r>
              <a:rPr lang="en-US" dirty="0" smtClean="0"/>
              <a:t>calculated based on the previous estimate</a:t>
            </a: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3</a:t>
            </a:fld>
            <a:endParaRPr lang="en-CA"/>
          </a:p>
        </p:txBody>
      </p:sp>
      <p:cxnSp>
        <p:nvCxnSpPr>
          <p:cNvPr id="14" name="Straight Connector 13">
            <a:extLst>
              <a:ext uri="{FF2B5EF4-FFF2-40B4-BE49-F238E27FC236}">
                <a16:creationId xmlns:a16="http://schemas.microsoft.com/office/drawing/2014/main" id="{E61F4144-4AA1-4B00-9900-404825F99B58}"/>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F518EDE3-57A1-4337-B772-9188502AE0BF}"/>
              </a:ext>
            </a:extLst>
          </p:cNvPr>
          <p:cNvSpPr/>
          <p:nvPr/>
        </p:nvSpPr>
        <p:spPr>
          <a:xfrm>
            <a:off x="3041261" y="4187151"/>
            <a:ext cx="2999819" cy="1830942"/>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1067051" y="792610"/>
                  <a:pt x="2377384" y="615666"/>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24F614-F0EC-4064-90D4-FF79247FD154}"/>
              </a:ext>
            </a:extLst>
          </p:cNvPr>
          <p:cNvSpPr/>
          <p:nvPr/>
        </p:nvSpPr>
        <p:spPr>
          <a:xfrm>
            <a:off x="5406029" y="493926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FD42E64-AC03-42E2-8152-FCDCA5072D8A}"/>
              </a:ext>
            </a:extLst>
          </p:cNvPr>
          <p:cNvCxnSpPr>
            <a:cxnSpLocks/>
          </p:cNvCxnSpPr>
          <p:nvPr/>
        </p:nvCxnSpPr>
        <p:spPr>
          <a:xfrm flipV="1">
            <a:off x="4415881" y="4374481"/>
            <a:ext cx="1682916" cy="15997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FF63355-8F2A-4D4B-8CD1-A5FFE3E63729}"/>
              </a:ext>
            </a:extLst>
          </p:cNvPr>
          <p:cNvCxnSpPr>
            <a:cxnSpLocks/>
          </p:cNvCxnSpPr>
          <p:nvPr/>
        </p:nvCxnSpPr>
        <p:spPr>
          <a:xfrm>
            <a:off x="4620325"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3FEE70-E158-42B0-A91D-CDFAECAA30C2}"/>
              </a:ext>
            </a:extLst>
          </p:cNvPr>
          <p:cNvCxnSpPr>
            <a:cxnSpLocks/>
          </p:cNvCxnSpPr>
          <p:nvPr/>
        </p:nvCxnSpPr>
        <p:spPr>
          <a:xfrm>
            <a:off x="543814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FF0E9-9FF6-4872-959E-EF6030551562}"/>
              </a:ext>
            </a:extLst>
          </p:cNvPr>
          <p:cNvSpPr txBox="1"/>
          <p:nvPr/>
        </p:nvSpPr>
        <p:spPr>
          <a:xfrm>
            <a:off x="5257339" y="5926946"/>
            <a:ext cx="405942" cy="430887"/>
          </a:xfrm>
          <a:prstGeom prst="rect">
            <a:avLst/>
          </a:prstGeom>
          <a:noFill/>
        </p:spPr>
        <p:txBody>
          <a:bodyPr wrap="square">
            <a:spAutoFit/>
          </a:bodyPr>
          <a:lstStyle/>
          <a:p>
            <a:r>
              <a:rPr kumimoji="0" lang="en-US" sz="22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dirty="0"/>
          </a:p>
        </p:txBody>
      </p:sp>
      <p:sp>
        <p:nvSpPr>
          <p:cNvPr id="28" name="TextBox 27">
            <a:extLst>
              <a:ext uri="{FF2B5EF4-FFF2-40B4-BE49-F238E27FC236}">
                <a16:creationId xmlns:a16="http://schemas.microsoft.com/office/drawing/2014/main" id="{40605CBF-F0F6-4C2E-A73C-8712B2B1A335}"/>
              </a:ext>
            </a:extLst>
          </p:cNvPr>
          <p:cNvSpPr txBox="1"/>
          <p:nvPr/>
        </p:nvSpPr>
        <p:spPr>
          <a:xfrm>
            <a:off x="4486949"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dirty="0"/>
          </a:p>
        </p:txBody>
      </p:sp>
      <p:sp>
        <p:nvSpPr>
          <p:cNvPr id="29" name="TextBox 28">
            <a:extLst>
              <a:ext uri="{FF2B5EF4-FFF2-40B4-BE49-F238E27FC236}">
                <a16:creationId xmlns:a16="http://schemas.microsoft.com/office/drawing/2014/main" id="{AC13CA2C-DDF9-4B8D-8784-AF99FB44C7BF}"/>
              </a:ext>
            </a:extLst>
          </p:cNvPr>
          <p:cNvSpPr txBox="1"/>
          <p:nvPr/>
        </p:nvSpPr>
        <p:spPr>
          <a:xfrm>
            <a:off x="2331967" y="5819572"/>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f </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dirty="0"/>
          </a:p>
        </p:txBody>
      </p:sp>
      <p:graphicFrame>
        <p:nvGraphicFramePr>
          <p:cNvPr id="17" name="Object 16">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3105941970"/>
              </p:ext>
            </p:extLst>
          </p:nvPr>
        </p:nvGraphicFramePr>
        <p:xfrm>
          <a:off x="3248699" y="2827849"/>
          <a:ext cx="2476500" cy="942975"/>
        </p:xfrm>
        <a:graphic>
          <a:graphicData uri="http://schemas.openxmlformats.org/presentationml/2006/ole">
            <mc:AlternateContent xmlns:mc="http://schemas.openxmlformats.org/markup-compatibility/2006">
              <mc:Choice xmlns:v="urn:schemas-microsoft-com:vml" Requires="v">
                <p:oleObj spid="_x0000_s1039" name="Equation" r:id="rId4" imgW="1269720" imgH="482400" progId="Equation.DSMT4">
                  <p:embed/>
                </p:oleObj>
              </mc:Choice>
              <mc:Fallback>
                <p:oleObj name="Equation" r:id="rId4" imgW="1269720" imgH="482400" progId="Equation.DSMT4">
                  <p:embed/>
                  <p:pic>
                    <p:nvPicPr>
                      <p:cNvPr id="13" name="Object 12">
                        <a:extLst>
                          <a:ext uri="{FF2B5EF4-FFF2-40B4-BE49-F238E27FC236}">
                            <a16:creationId xmlns:a16="http://schemas.microsoft.com/office/drawing/2014/main" id="{5A22AB99-BEB6-43BD-8322-20F6A241956D}"/>
                          </a:ext>
                        </a:extLst>
                      </p:cNvPr>
                      <p:cNvPicPr/>
                      <p:nvPr/>
                    </p:nvPicPr>
                    <p:blipFill>
                      <a:blip r:embed="rId5"/>
                      <a:stretch>
                        <a:fillRect/>
                      </a:stretch>
                    </p:blipFill>
                    <p:spPr>
                      <a:xfrm>
                        <a:off x="3248699" y="2827849"/>
                        <a:ext cx="2476500" cy="9429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5068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Explicit calculations</a:t>
            </a:r>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smtClean="0"/>
              <a:t>There is, however, one weakness to Newton’s method:</a:t>
            </a:r>
          </a:p>
          <a:p>
            <a:pPr lvl="1"/>
            <a:r>
              <a:rPr lang="en-US" dirty="0" smtClean="0"/>
              <a:t>If the derivative is close to zero,</a:t>
            </a:r>
            <a:br>
              <a:rPr lang="en-US" dirty="0" smtClean="0"/>
            </a:br>
            <a:r>
              <a:rPr lang="en-US" dirty="0" smtClean="0"/>
              <a:t>	</a:t>
            </a:r>
            <a:r>
              <a:rPr lang="en-US" i="1" dirty="0" smtClean="0">
                <a:latin typeface="Times New Roman" panose="02020603050405020304" pitchFamily="18" charset="0"/>
              </a:rPr>
              <a:t>x</a:t>
            </a:r>
            <a:r>
              <a:rPr lang="en-US" i="1" baseline="-25000" dirty="0" smtClean="0">
                <a:latin typeface="Times New Roman" panose="02020603050405020304" pitchFamily="18" charset="0"/>
              </a:rPr>
              <a:t>k</a:t>
            </a:r>
            <a:r>
              <a:rPr lang="en-US" baseline="-25000" dirty="0" smtClean="0">
                <a:latin typeface="Times New Roman" panose="02020603050405020304" pitchFamily="18" charset="0"/>
              </a:rPr>
              <a:t>+1</a:t>
            </a:r>
            <a:r>
              <a:rPr lang="en-US" dirty="0" smtClean="0"/>
              <a:t> will be further away from </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i="1" dirty="0" smtClean="0"/>
              <a:t> </a:t>
            </a:r>
            <a:r>
              <a:rPr lang="en-US" dirty="0" smtClean="0"/>
              <a:t>than </a:t>
            </a:r>
            <a:r>
              <a:rPr lang="en-US" dirty="0" smtClean="0">
                <a:latin typeface="Times New Roman" panose="02020603050405020304" pitchFamily="18" charset="0"/>
              </a:rPr>
              <a:t>| </a:t>
            </a:r>
            <a:r>
              <a:rPr lang="en-US" i="1" dirty="0" smtClean="0">
                <a:latin typeface="Times New Roman" panose="02020603050405020304" pitchFamily="18" charset="0"/>
              </a:rPr>
              <a:t>f </a:t>
            </a:r>
            <a:r>
              <a:rPr lang="en-US" dirty="0" smtClean="0">
                <a:latin typeface="Times New Roman" panose="02020603050405020304" pitchFamily="18" charset="0"/>
              </a:rPr>
              <a:t>(</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latin typeface="Times New Roman" panose="02020603050405020304" pitchFamily="18" charset="0"/>
              </a:rPr>
              <a:t>)|</a:t>
            </a:r>
            <a:endParaRPr lang="en-US" dirty="0">
              <a:latin typeface="Times New Roman" panose="02020603050405020304" pitchFamily="18" charset="0"/>
            </a:endParaRPr>
          </a:p>
          <a:p>
            <a:pPr lvl="1"/>
            <a:r>
              <a:rPr lang="en-US" dirty="0" smtClean="0"/>
              <a:t>If we’re never-the-less close to a root,</a:t>
            </a:r>
            <a:br>
              <a:rPr lang="en-US" dirty="0" smtClean="0"/>
            </a:br>
            <a:r>
              <a:rPr lang="en-US" dirty="0" smtClean="0"/>
              <a:t>	we may not converge to that particular root!</a:t>
            </a:r>
          </a:p>
          <a:p>
            <a:pPr lvl="1"/>
            <a:r>
              <a:rPr lang="en-US" dirty="0" smtClean="0"/>
              <a:t>Given </a:t>
            </a:r>
            <a:r>
              <a:rPr lang="en-US" dirty="0" smtClean="0">
                <a:latin typeface="Times New Roman" panose="02020603050405020304" pitchFamily="18" charset="0"/>
              </a:rPr>
              <a:t>sin(</a:t>
            </a:r>
            <a:r>
              <a:rPr lang="en-US" i="1" dirty="0" smtClean="0">
                <a:latin typeface="Times New Roman" panose="02020603050405020304" pitchFamily="18" charset="0"/>
              </a:rPr>
              <a:t>x</a:t>
            </a:r>
            <a:r>
              <a:rPr lang="en-US" dirty="0" smtClean="0">
                <a:latin typeface="Times New Roman" panose="02020603050405020304" pitchFamily="18" charset="0"/>
              </a:rPr>
              <a:t>)</a:t>
            </a:r>
            <a:r>
              <a:rPr lang="en-US" dirty="0" smtClean="0"/>
              <a:t>, if </a:t>
            </a:r>
            <a:r>
              <a:rPr lang="en-US" i="1" dirty="0" smtClean="0">
                <a:latin typeface="Times New Roman" panose="02020603050405020304" pitchFamily="18" charset="0"/>
              </a:rPr>
              <a:t>x</a:t>
            </a:r>
            <a:r>
              <a:rPr lang="en-US" baseline="-25000" dirty="0" smtClean="0">
                <a:latin typeface="Times New Roman" panose="02020603050405020304" pitchFamily="18" charset="0"/>
              </a:rPr>
              <a:t>0</a:t>
            </a:r>
            <a:r>
              <a:rPr lang="en-US" dirty="0" smtClean="0">
                <a:latin typeface="Times New Roman" panose="02020603050405020304" pitchFamily="18" charset="0"/>
              </a:rPr>
              <a:t> = 1.6</a:t>
            </a:r>
            <a:r>
              <a:rPr lang="en-US" dirty="0" smtClean="0"/>
              <a:t>, this is closest to the root at </a:t>
            </a:r>
            <a:r>
              <a:rPr lang="en-US" i="1" dirty="0" smtClean="0">
                <a:latin typeface="Symbol" panose="05050102010706020507" pitchFamily="18" charset="2"/>
              </a:rPr>
              <a:t>p</a:t>
            </a:r>
            <a:endParaRPr lang="en-US" i="1" dirty="0">
              <a:latin typeface="Symbol" panose="05050102010706020507" pitchFamily="18" charset="2"/>
            </a:endParaRPr>
          </a:p>
          <a:p>
            <a:pPr lvl="2"/>
            <a:r>
              <a:rPr lang="en-US" dirty="0" smtClean="0"/>
              <a:t>Newton’s method, however, converges to the root at </a:t>
            </a:r>
            <a:r>
              <a:rPr lang="en-US" dirty="0" smtClean="0">
                <a:latin typeface="Times New Roman" panose="02020603050405020304" pitchFamily="18" charset="0"/>
              </a:rPr>
              <a:t>10</a:t>
            </a:r>
            <a:r>
              <a:rPr lang="en-US" i="1" dirty="0" smtClean="0">
                <a:latin typeface="Symbol" panose="05050102010706020507" pitchFamily="18" charset="2"/>
              </a:rPr>
              <a:t>p</a:t>
            </a:r>
            <a:endParaRPr lang="en-US" i="1" dirty="0">
              <a:latin typeface="Symbol" panose="05050102010706020507" pitchFamily="18" charset="2"/>
            </a:endParaRPr>
          </a:p>
          <a:p>
            <a:pPr lvl="2"/>
            <a:endParaRPr lang="en-US" i="1" dirty="0">
              <a:latin typeface="Symbol" panose="05050102010706020507" pitchFamily="18" charset="2"/>
            </a:endParaRP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4</a:t>
            </a:fld>
            <a:endParaRPr lang="en-CA"/>
          </a:p>
        </p:txBody>
      </p:sp>
      <p:cxnSp>
        <p:nvCxnSpPr>
          <p:cNvPr id="14" name="Straight Connector 13">
            <a:extLst>
              <a:ext uri="{FF2B5EF4-FFF2-40B4-BE49-F238E27FC236}">
                <a16:creationId xmlns:a16="http://schemas.microsoft.com/office/drawing/2014/main" id="{E61F4144-4AA1-4B00-9900-404825F99B58}"/>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F518EDE3-57A1-4337-B772-9188502AE0BF}"/>
              </a:ext>
            </a:extLst>
          </p:cNvPr>
          <p:cNvSpPr/>
          <p:nvPr/>
        </p:nvSpPr>
        <p:spPr>
          <a:xfrm rot="10800000">
            <a:off x="3041259" y="5181603"/>
            <a:ext cx="2999819" cy="676836"/>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1515938" y="848083"/>
                  <a:pt x="2377384" y="615666"/>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24F614-F0EC-4064-90D4-FF79247FD154}"/>
              </a:ext>
            </a:extLst>
          </p:cNvPr>
          <p:cNvSpPr/>
          <p:nvPr/>
        </p:nvSpPr>
        <p:spPr>
          <a:xfrm>
            <a:off x="5406029" y="5170497"/>
            <a:ext cx="9144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0FD42E64-AC03-42E2-8152-FCDCA5072D8A}"/>
              </a:ext>
            </a:extLst>
          </p:cNvPr>
          <p:cNvCxnSpPr>
            <a:cxnSpLocks/>
          </p:cNvCxnSpPr>
          <p:nvPr/>
        </p:nvCxnSpPr>
        <p:spPr>
          <a:xfrm flipV="1">
            <a:off x="1059541" y="5137319"/>
            <a:ext cx="5424386" cy="346251"/>
          </a:xfrm>
          <a:prstGeom prst="line">
            <a:avLst/>
          </a:prstGeom>
          <a:ln w="28575">
            <a:solidFill>
              <a:schemeClr val="bg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3FEE70-E158-42B0-A91D-CDFAECAA30C2}"/>
              </a:ext>
            </a:extLst>
          </p:cNvPr>
          <p:cNvCxnSpPr>
            <a:cxnSpLocks/>
          </p:cNvCxnSpPr>
          <p:nvPr/>
        </p:nvCxnSpPr>
        <p:spPr>
          <a:xfrm>
            <a:off x="543814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FF0E9-9FF6-4872-959E-EF6030551562}"/>
              </a:ext>
            </a:extLst>
          </p:cNvPr>
          <p:cNvSpPr txBox="1"/>
          <p:nvPr/>
        </p:nvSpPr>
        <p:spPr>
          <a:xfrm>
            <a:off x="5257339" y="5926946"/>
            <a:ext cx="405942" cy="430887"/>
          </a:xfrm>
          <a:prstGeom prst="rect">
            <a:avLst/>
          </a:prstGeom>
          <a:noFill/>
        </p:spPr>
        <p:txBody>
          <a:bodyPr wrap="square">
            <a:spAutoFit/>
          </a:bodyPr>
          <a:lstStyle/>
          <a:p>
            <a:r>
              <a:rPr kumimoji="0" lang="en-US" sz="22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dirty="0"/>
          </a:p>
        </p:txBody>
      </p:sp>
      <p:sp>
        <p:nvSpPr>
          <p:cNvPr id="28" name="TextBox 27">
            <a:extLst>
              <a:ext uri="{FF2B5EF4-FFF2-40B4-BE49-F238E27FC236}">
                <a16:creationId xmlns:a16="http://schemas.microsoft.com/office/drawing/2014/main" id="{40605CBF-F0F6-4C2E-A73C-8712B2B1A335}"/>
              </a:ext>
            </a:extLst>
          </p:cNvPr>
          <p:cNvSpPr txBox="1"/>
          <p:nvPr/>
        </p:nvSpPr>
        <p:spPr>
          <a:xfrm>
            <a:off x="1274551" y="5695276"/>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dirty="0"/>
          </a:p>
        </p:txBody>
      </p:sp>
      <p:sp>
        <p:nvSpPr>
          <p:cNvPr id="29" name="TextBox 28">
            <a:extLst>
              <a:ext uri="{FF2B5EF4-FFF2-40B4-BE49-F238E27FC236}">
                <a16:creationId xmlns:a16="http://schemas.microsoft.com/office/drawing/2014/main" id="{AC13CA2C-DDF9-4B8D-8784-AF99FB44C7BF}"/>
              </a:ext>
            </a:extLst>
          </p:cNvPr>
          <p:cNvSpPr txBox="1"/>
          <p:nvPr/>
        </p:nvSpPr>
        <p:spPr>
          <a:xfrm>
            <a:off x="2423416" y="5687280"/>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f </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dirty="0"/>
          </a:p>
        </p:txBody>
      </p:sp>
      <p:cxnSp>
        <p:nvCxnSpPr>
          <p:cNvPr id="25" name="Straight Connector 24">
            <a:extLst>
              <a:ext uri="{FF2B5EF4-FFF2-40B4-BE49-F238E27FC236}">
                <a16:creationId xmlns:a16="http://schemas.microsoft.com/office/drawing/2014/main" id="{0FD42E64-AC03-42E2-8152-FCDCA5072D8A}"/>
              </a:ext>
            </a:extLst>
          </p:cNvPr>
          <p:cNvCxnSpPr>
            <a:cxnSpLocks/>
          </p:cNvCxnSpPr>
          <p:nvPr/>
        </p:nvCxnSpPr>
        <p:spPr>
          <a:xfrm>
            <a:off x="457200" y="5926946"/>
            <a:ext cx="855770" cy="0"/>
          </a:xfrm>
          <a:prstGeom prst="line">
            <a:avLst/>
          </a:prstGeom>
          <a:ln w="28575">
            <a:solidFill>
              <a:schemeClr val="bg1"/>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645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smtClean="0"/>
              <a:t>Implicit questions</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smtClean="0"/>
              <a:t>We will instead ask the following question</a:t>
            </a:r>
          </a:p>
          <a:p>
            <a:pPr lvl="1"/>
            <a:r>
              <a:rPr lang="en-US" dirty="0" smtClean="0"/>
              <a:t>What nearby point </a:t>
            </a:r>
            <a:r>
              <a:rPr lang="en-US" i="1" dirty="0" smtClean="0">
                <a:latin typeface="Times New Roman" panose="02020603050405020304" pitchFamily="18" charset="0"/>
              </a:rPr>
              <a:t>x</a:t>
            </a:r>
            <a:r>
              <a:rPr lang="en-US" i="1" baseline="-25000" dirty="0" smtClean="0">
                <a:latin typeface="Times New Roman" panose="02020603050405020304" pitchFamily="18" charset="0"/>
              </a:rPr>
              <a:t>k</a:t>
            </a:r>
            <a:r>
              <a:rPr lang="en-US" baseline="-25000" dirty="0" smtClean="0">
                <a:latin typeface="Times New Roman" panose="02020603050405020304" pitchFamily="18" charset="0"/>
              </a:rPr>
              <a:t>+1</a:t>
            </a:r>
            <a:r>
              <a:rPr lang="en-US" dirty="0" smtClean="0"/>
              <a:t> has the a slope </a:t>
            </a:r>
            <a:r>
              <a:rPr lang="en-US" i="1" dirty="0" smtClean="0">
                <a:latin typeface="Times New Roman" panose="02020603050405020304" pitchFamily="18" charset="0"/>
              </a:rPr>
              <a:t>f </a:t>
            </a:r>
            <a:r>
              <a:rPr lang="en-US" baseline="30000" dirty="0" smtClean="0">
                <a:latin typeface="Times New Roman" panose="02020603050405020304" pitchFamily="18" charset="0"/>
              </a:rPr>
              <a:t>(1)</a:t>
            </a:r>
            <a:r>
              <a:rPr lang="en-US" dirty="0" smtClean="0">
                <a:latin typeface="Times New Roman" panose="02020603050405020304" pitchFamily="18" charset="0"/>
              </a:rPr>
              <a:t>(</a:t>
            </a:r>
            <a:r>
              <a:rPr lang="en-US" i="1" dirty="0" smtClean="0">
                <a:latin typeface="Times New Roman" panose="02020603050405020304" pitchFamily="18" charset="0"/>
              </a:rPr>
              <a:t>x</a:t>
            </a:r>
            <a:r>
              <a:rPr lang="en-US" i="1" baseline="-25000" dirty="0" smtClean="0">
                <a:latin typeface="Times New Roman" panose="02020603050405020304" pitchFamily="18" charset="0"/>
              </a:rPr>
              <a:t>k</a:t>
            </a:r>
            <a:r>
              <a:rPr lang="en-US" baseline="-25000" dirty="0" smtClean="0">
                <a:latin typeface="Times New Roman" panose="02020603050405020304" pitchFamily="18" charset="0"/>
              </a:rPr>
              <a:t>+1</a:t>
            </a:r>
            <a:r>
              <a:rPr lang="en-US" dirty="0" smtClean="0">
                <a:latin typeface="Times New Roman" panose="02020603050405020304" pitchFamily="18" charset="0"/>
              </a:rPr>
              <a:t>)</a:t>
            </a:r>
            <a:r>
              <a:rPr lang="en-US" dirty="0" smtClean="0"/>
              <a:t> such that:</a:t>
            </a:r>
            <a:br>
              <a:rPr lang="en-US" dirty="0" smtClean="0"/>
            </a:br>
            <a:r>
              <a:rPr lang="en-US" dirty="0" smtClean="0"/>
              <a:t>       following that slope from </a:t>
            </a:r>
            <a:r>
              <a:rPr lang="en-US" dirty="0">
                <a:latin typeface="Times New Roman" panose="02020603050405020304" pitchFamily="18" charset="0"/>
              </a:rPr>
              <a:t>(</a:t>
            </a:r>
            <a:r>
              <a:rPr lang="en-US" i="1" dirty="0" smtClean="0">
                <a:latin typeface="Times New Roman" panose="02020603050405020304" pitchFamily="18" charset="0"/>
              </a:rPr>
              <a:t>x</a:t>
            </a:r>
            <a:r>
              <a:rPr lang="en-US" i="1" baseline="-25000" dirty="0" smtClean="0">
                <a:latin typeface="Times New Roman" panose="02020603050405020304" pitchFamily="18" charset="0"/>
              </a:rPr>
              <a:t>k</a:t>
            </a:r>
            <a:r>
              <a:rPr lang="en-US" baseline="-25000" dirty="0" smtClean="0">
                <a:latin typeface="Times New Roman" panose="02020603050405020304" pitchFamily="18" charset="0"/>
              </a:rPr>
              <a:t>+1</a:t>
            </a:r>
            <a:r>
              <a:rPr lang="en-US" dirty="0" smtClean="0">
                <a:latin typeface="Times New Roman" panose="02020603050405020304" pitchFamily="18" charset="0"/>
              </a:rPr>
              <a:t>, 0)</a:t>
            </a:r>
            <a:br>
              <a:rPr lang="en-US" dirty="0" smtClean="0">
                <a:latin typeface="Times New Roman" panose="02020603050405020304" pitchFamily="18" charset="0"/>
              </a:rPr>
            </a:br>
            <a:r>
              <a:rPr lang="en-US" dirty="0" smtClean="0">
                <a:latin typeface="Times New Roman" panose="02020603050405020304" pitchFamily="18" charset="0"/>
              </a:rPr>
              <a:t>      </a:t>
            </a:r>
            <a:r>
              <a:rPr lang="en-US" dirty="0" smtClean="0"/>
              <a:t>would go through the point </a:t>
            </a:r>
            <a:r>
              <a:rPr lang="en-US" dirty="0" smtClean="0">
                <a:latin typeface="Times New Roman" panose="02020603050405020304" pitchFamily="18" charset="0"/>
              </a:rPr>
              <a:t>(</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latin typeface="Times New Roman" panose="02020603050405020304" pitchFamily="18" charset="0"/>
              </a:rPr>
              <a:t>, </a:t>
            </a:r>
            <a:r>
              <a:rPr lang="en-US" i="1" dirty="0" smtClean="0">
                <a:latin typeface="Times New Roman" panose="02020603050405020304" pitchFamily="18" charset="0"/>
              </a:rPr>
              <a:t>f </a:t>
            </a:r>
            <a:r>
              <a:rPr lang="en-US" dirty="0" smtClean="0">
                <a:latin typeface="Times New Roman" panose="02020603050405020304" pitchFamily="18" charset="0"/>
              </a:rPr>
              <a:t>(</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latin typeface="Times New Roman" panose="02020603050405020304" pitchFamily="18" charset="0"/>
              </a:rPr>
              <a:t>))</a:t>
            </a:r>
            <a:r>
              <a:rPr lang="en-US" dirty="0" smtClean="0"/>
              <a:t>?</a:t>
            </a:r>
            <a:endParaRPr lang="en-US" dirty="0">
              <a:latin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5</a:t>
            </a:fld>
            <a:endParaRPr lang="en-CA"/>
          </a:p>
        </p:txBody>
      </p:sp>
      <p:cxnSp>
        <p:nvCxnSpPr>
          <p:cNvPr id="14" name="Straight Connector 13">
            <a:extLst>
              <a:ext uri="{FF2B5EF4-FFF2-40B4-BE49-F238E27FC236}">
                <a16:creationId xmlns:a16="http://schemas.microsoft.com/office/drawing/2014/main" id="{E61F4144-4AA1-4B00-9900-404825F99B58}"/>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F518EDE3-57A1-4337-B772-9188502AE0BF}"/>
              </a:ext>
            </a:extLst>
          </p:cNvPr>
          <p:cNvSpPr/>
          <p:nvPr/>
        </p:nvSpPr>
        <p:spPr>
          <a:xfrm rot="10800000">
            <a:off x="3041259" y="5181603"/>
            <a:ext cx="2999819" cy="676836"/>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1515938" y="848083"/>
                  <a:pt x="2377384" y="615666"/>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24F614-F0EC-4064-90D4-FF79247FD154}"/>
              </a:ext>
            </a:extLst>
          </p:cNvPr>
          <p:cNvSpPr/>
          <p:nvPr/>
        </p:nvSpPr>
        <p:spPr>
          <a:xfrm>
            <a:off x="5406029" y="5170497"/>
            <a:ext cx="9144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3FEE70-E158-42B0-A91D-CDFAECAA30C2}"/>
              </a:ext>
            </a:extLst>
          </p:cNvPr>
          <p:cNvCxnSpPr>
            <a:cxnSpLocks/>
          </p:cNvCxnSpPr>
          <p:nvPr/>
        </p:nvCxnSpPr>
        <p:spPr>
          <a:xfrm>
            <a:off x="543814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FF0E9-9FF6-4872-959E-EF6030551562}"/>
              </a:ext>
            </a:extLst>
          </p:cNvPr>
          <p:cNvSpPr txBox="1"/>
          <p:nvPr/>
        </p:nvSpPr>
        <p:spPr>
          <a:xfrm>
            <a:off x="5257339" y="5926946"/>
            <a:ext cx="405942" cy="430887"/>
          </a:xfrm>
          <a:prstGeom prst="rect">
            <a:avLst/>
          </a:prstGeom>
          <a:noFill/>
        </p:spPr>
        <p:txBody>
          <a:bodyPr wrap="square">
            <a:spAutoFit/>
          </a:bodyPr>
          <a:lstStyle/>
          <a:p>
            <a:r>
              <a:rPr kumimoji="0" lang="en-US" sz="22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dirty="0"/>
          </a:p>
        </p:txBody>
      </p:sp>
      <p:graphicFrame>
        <p:nvGraphicFramePr>
          <p:cNvPr id="16" name="Object 15">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3283090480"/>
              </p:ext>
            </p:extLst>
          </p:nvPr>
        </p:nvGraphicFramePr>
        <p:xfrm>
          <a:off x="3041258" y="3141886"/>
          <a:ext cx="3490913" cy="522287"/>
        </p:xfrm>
        <a:graphic>
          <a:graphicData uri="http://schemas.openxmlformats.org/presentationml/2006/ole">
            <mc:AlternateContent xmlns:mc="http://schemas.openxmlformats.org/markup-compatibility/2006">
              <mc:Choice xmlns:v="urn:schemas-microsoft-com:vml" Requires="v">
                <p:oleObj spid="_x0000_s9225" name="Equation" r:id="rId4" imgW="1790640" imgH="266400" progId="Equation.DSMT4">
                  <p:embed/>
                </p:oleObj>
              </mc:Choice>
              <mc:Fallback>
                <p:oleObj name="Equation" r:id="rId4" imgW="1790640" imgH="266400" progId="Equation.DSMT4">
                  <p:embed/>
                  <p:pic>
                    <p:nvPicPr>
                      <p:cNvPr id="17" name="Object 16">
                        <a:extLst>
                          <a:ext uri="{FF2B5EF4-FFF2-40B4-BE49-F238E27FC236}">
                            <a16:creationId xmlns:a16="http://schemas.microsoft.com/office/drawing/2014/main" id="{5A22AB99-BEB6-43BD-8322-20F6A241956D}"/>
                          </a:ext>
                        </a:extLst>
                      </p:cNvPr>
                      <p:cNvPicPr/>
                      <p:nvPr/>
                    </p:nvPicPr>
                    <p:blipFill>
                      <a:blip r:embed="rId5"/>
                      <a:stretch>
                        <a:fillRect/>
                      </a:stretch>
                    </p:blipFill>
                    <p:spPr>
                      <a:xfrm>
                        <a:off x="3041258" y="3141886"/>
                        <a:ext cx="3490913" cy="522287"/>
                      </a:xfrm>
                      <a:prstGeom prst="rect">
                        <a:avLst/>
                      </a:prstGeom>
                    </p:spPr>
                  </p:pic>
                </p:oleObj>
              </mc:Fallback>
            </mc:AlternateContent>
          </a:graphicData>
        </a:graphic>
      </p:graphicFrame>
      <p:cxnSp>
        <p:nvCxnSpPr>
          <p:cNvPr id="17" name="Straight Connector 16">
            <a:extLst>
              <a:ext uri="{FF2B5EF4-FFF2-40B4-BE49-F238E27FC236}">
                <a16:creationId xmlns:a16="http://schemas.microsoft.com/office/drawing/2014/main" id="{0FD42E64-AC03-42E2-8152-FCDCA5072D8A}"/>
              </a:ext>
            </a:extLst>
          </p:cNvPr>
          <p:cNvCxnSpPr>
            <a:cxnSpLocks/>
          </p:cNvCxnSpPr>
          <p:nvPr/>
        </p:nvCxnSpPr>
        <p:spPr>
          <a:xfrm flipV="1">
            <a:off x="3295085" y="4949081"/>
            <a:ext cx="2946068" cy="974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D42E64-AC03-42E2-8152-FCDCA5072D8A}"/>
              </a:ext>
            </a:extLst>
          </p:cNvPr>
          <p:cNvCxnSpPr>
            <a:cxnSpLocks/>
          </p:cNvCxnSpPr>
          <p:nvPr/>
        </p:nvCxnSpPr>
        <p:spPr>
          <a:xfrm flipV="1">
            <a:off x="3289540" y="4660906"/>
            <a:ext cx="2946068" cy="974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024F614-F0EC-4064-90D4-FF79247FD154}"/>
              </a:ext>
            </a:extLst>
          </p:cNvPr>
          <p:cNvSpPr/>
          <p:nvPr/>
        </p:nvSpPr>
        <p:spPr>
          <a:xfrm>
            <a:off x="3710082" y="544656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FF63355-8F2A-4D4B-8CD1-A5FFE3E63729}"/>
              </a:ext>
            </a:extLst>
          </p:cNvPr>
          <p:cNvCxnSpPr>
            <a:cxnSpLocks/>
          </p:cNvCxnSpPr>
          <p:nvPr/>
        </p:nvCxnSpPr>
        <p:spPr>
          <a:xfrm>
            <a:off x="3755802"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13CA2C-DDF9-4B8D-8784-AF99FB44C7BF}"/>
              </a:ext>
            </a:extLst>
          </p:cNvPr>
          <p:cNvSpPr txBox="1"/>
          <p:nvPr/>
        </p:nvSpPr>
        <p:spPr>
          <a:xfrm>
            <a:off x="2423416" y="5687280"/>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f </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dirty="0"/>
          </a:p>
        </p:txBody>
      </p:sp>
      <p:sp>
        <p:nvSpPr>
          <p:cNvPr id="30" name="TextBox 29">
            <a:extLst>
              <a:ext uri="{FF2B5EF4-FFF2-40B4-BE49-F238E27FC236}">
                <a16:creationId xmlns:a16="http://schemas.microsoft.com/office/drawing/2014/main" id="{40605CBF-F0F6-4C2E-A73C-8712B2B1A335}"/>
              </a:ext>
            </a:extLst>
          </p:cNvPr>
          <p:cNvSpPr txBox="1"/>
          <p:nvPr/>
        </p:nvSpPr>
        <p:spPr>
          <a:xfrm>
            <a:off x="3580862"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dirty="0"/>
          </a:p>
        </p:txBody>
      </p:sp>
    </p:spTree>
    <p:custDataLst>
      <p:tags r:id="rId2"/>
    </p:custDataLst>
    <p:extLst>
      <p:ext uri="{BB962C8B-B14F-4D97-AF65-F5344CB8AC3E}">
        <p14:creationId xmlns:p14="http://schemas.microsoft.com/office/powerpoint/2010/main" val="235422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a:t>Implicit </a:t>
            </a:r>
            <a:r>
              <a:rPr lang="en-US" dirty="0" smtClean="0"/>
              <a:t>Newton’s method</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smtClean="0"/>
              <a:t>Unfortunately, while </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t> and </a:t>
            </a:r>
            <a:r>
              <a:rPr lang="en-US" i="1" dirty="0" smtClean="0">
                <a:latin typeface="Times New Roman" panose="02020603050405020304" pitchFamily="18" charset="0"/>
              </a:rPr>
              <a:t>f </a:t>
            </a:r>
            <a:r>
              <a:rPr lang="en-US" dirty="0" smtClean="0">
                <a:latin typeface="Times New Roman" panose="02020603050405020304" pitchFamily="18" charset="0"/>
              </a:rPr>
              <a:t>(</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latin typeface="Times New Roman" panose="02020603050405020304" pitchFamily="18" charset="0"/>
              </a:rPr>
              <a:t>))</a:t>
            </a:r>
            <a:r>
              <a:rPr lang="en-US" dirty="0" smtClean="0"/>
              <a:t> are known,</a:t>
            </a:r>
            <a:br>
              <a:rPr lang="en-US" dirty="0" smtClean="0"/>
            </a:br>
            <a:r>
              <a:rPr lang="en-US" dirty="0" smtClean="0"/>
              <a:t>	we cannot rewrite this equation in the form</a:t>
            </a:r>
          </a:p>
          <a:p>
            <a:endParaRPr lang="en-US" dirty="0"/>
          </a:p>
          <a:p>
            <a:pPr lvl="1"/>
            <a:r>
              <a:rPr lang="en-US" dirty="0" smtClean="0"/>
              <a:t>The best we can do is</a:t>
            </a:r>
          </a:p>
          <a:p>
            <a:pPr lvl="1"/>
            <a:endParaRPr lang="en-US" dirty="0"/>
          </a:p>
          <a:p>
            <a:pPr lvl="1"/>
            <a:endParaRPr lang="en-US" dirty="0" smtClean="0"/>
          </a:p>
          <a:p>
            <a:pPr lvl="1"/>
            <a:r>
              <a:rPr lang="en-US" dirty="0" smtClean="0"/>
              <a:t>In other words, we need to find a solution to</a:t>
            </a:r>
          </a:p>
          <a:p>
            <a:pPr lvl="2"/>
            <a:r>
              <a:rPr lang="en-US" dirty="0" smtClean="0"/>
              <a:t>We can use fixed-point iteration</a:t>
            </a:r>
            <a:br>
              <a:rPr lang="en-US" dirty="0" smtClean="0"/>
            </a:br>
            <a:r>
              <a:rPr lang="en-US" dirty="0" smtClean="0"/>
              <a:t>    with the initial guess being </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endParaRPr lang="en-US" dirty="0" smtClean="0">
              <a:latin typeface="Times New Roman" panose="02020603050405020304" pitchFamily="18" charset="0"/>
            </a:endParaRPr>
          </a:p>
          <a:p>
            <a:endParaRPr lang="en-US" dirty="0">
              <a:latin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6</a:t>
            </a:fld>
            <a:endParaRPr lang="en-CA"/>
          </a:p>
        </p:txBody>
      </p:sp>
      <p:cxnSp>
        <p:nvCxnSpPr>
          <p:cNvPr id="14" name="Straight Connector 13">
            <a:extLst>
              <a:ext uri="{FF2B5EF4-FFF2-40B4-BE49-F238E27FC236}">
                <a16:creationId xmlns:a16="http://schemas.microsoft.com/office/drawing/2014/main" id="{E61F4144-4AA1-4B00-9900-404825F99B58}"/>
              </a:ext>
            </a:extLst>
          </p:cNvPr>
          <p:cNvCxnSpPr>
            <a:cxnSpLocks/>
          </p:cNvCxnSpPr>
          <p:nvPr/>
        </p:nvCxnSpPr>
        <p:spPr>
          <a:xfrm rot="16200000">
            <a:off x="4584700" y="4162553"/>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F518EDE3-57A1-4337-B772-9188502AE0BF}"/>
              </a:ext>
            </a:extLst>
          </p:cNvPr>
          <p:cNvSpPr/>
          <p:nvPr/>
        </p:nvSpPr>
        <p:spPr>
          <a:xfrm rot="10800000">
            <a:off x="3041259" y="5181603"/>
            <a:ext cx="2999819" cy="676836"/>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1515938" y="848083"/>
                  <a:pt x="2377384" y="615666"/>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24F614-F0EC-4064-90D4-FF79247FD154}"/>
              </a:ext>
            </a:extLst>
          </p:cNvPr>
          <p:cNvSpPr/>
          <p:nvPr/>
        </p:nvSpPr>
        <p:spPr>
          <a:xfrm>
            <a:off x="5406029" y="5170497"/>
            <a:ext cx="91440" cy="9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3FEE70-E158-42B0-A91D-CDFAECAA30C2}"/>
              </a:ext>
            </a:extLst>
          </p:cNvPr>
          <p:cNvCxnSpPr>
            <a:cxnSpLocks/>
          </p:cNvCxnSpPr>
          <p:nvPr/>
        </p:nvCxnSpPr>
        <p:spPr>
          <a:xfrm>
            <a:off x="5438140" y="5683504"/>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53FF0E9-9FF6-4872-959E-EF6030551562}"/>
              </a:ext>
            </a:extLst>
          </p:cNvPr>
          <p:cNvSpPr txBox="1"/>
          <p:nvPr/>
        </p:nvSpPr>
        <p:spPr>
          <a:xfrm>
            <a:off x="5257339" y="5926946"/>
            <a:ext cx="405942" cy="430887"/>
          </a:xfrm>
          <a:prstGeom prst="rect">
            <a:avLst/>
          </a:prstGeom>
          <a:noFill/>
        </p:spPr>
        <p:txBody>
          <a:bodyPr wrap="square">
            <a:spAutoFit/>
          </a:bodyPr>
          <a:lstStyle/>
          <a:p>
            <a:r>
              <a:rPr kumimoji="0" lang="en-US" sz="2200" b="0" i="1" u="none" strike="noStrike" kern="1200" cap="none" spc="0" normalizeH="0" baseline="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err="1">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endParaRPr lang="en-US" dirty="0"/>
          </a:p>
        </p:txBody>
      </p:sp>
      <p:cxnSp>
        <p:nvCxnSpPr>
          <p:cNvPr id="17" name="Straight Connector 16">
            <a:extLst>
              <a:ext uri="{FF2B5EF4-FFF2-40B4-BE49-F238E27FC236}">
                <a16:creationId xmlns:a16="http://schemas.microsoft.com/office/drawing/2014/main" id="{0FD42E64-AC03-42E2-8152-FCDCA5072D8A}"/>
              </a:ext>
            </a:extLst>
          </p:cNvPr>
          <p:cNvCxnSpPr>
            <a:cxnSpLocks/>
          </p:cNvCxnSpPr>
          <p:nvPr/>
        </p:nvCxnSpPr>
        <p:spPr>
          <a:xfrm flipV="1">
            <a:off x="3295085" y="4949081"/>
            <a:ext cx="2946068" cy="974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FD42E64-AC03-42E2-8152-FCDCA5072D8A}"/>
              </a:ext>
            </a:extLst>
          </p:cNvPr>
          <p:cNvCxnSpPr>
            <a:cxnSpLocks/>
          </p:cNvCxnSpPr>
          <p:nvPr/>
        </p:nvCxnSpPr>
        <p:spPr>
          <a:xfrm flipV="1">
            <a:off x="3289540" y="4660906"/>
            <a:ext cx="2946068" cy="97486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024F614-F0EC-4064-90D4-FF79247FD154}"/>
              </a:ext>
            </a:extLst>
          </p:cNvPr>
          <p:cNvSpPr/>
          <p:nvPr/>
        </p:nvSpPr>
        <p:spPr>
          <a:xfrm>
            <a:off x="3710082" y="544656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FF63355-8F2A-4D4B-8CD1-A5FFE3E63729}"/>
              </a:ext>
            </a:extLst>
          </p:cNvPr>
          <p:cNvCxnSpPr>
            <a:cxnSpLocks/>
          </p:cNvCxnSpPr>
          <p:nvPr/>
        </p:nvCxnSpPr>
        <p:spPr>
          <a:xfrm>
            <a:off x="3755802" y="5686552"/>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C13CA2C-DDF9-4B8D-8784-AF99FB44C7BF}"/>
              </a:ext>
            </a:extLst>
          </p:cNvPr>
          <p:cNvSpPr txBox="1"/>
          <p:nvPr/>
        </p:nvSpPr>
        <p:spPr>
          <a:xfrm>
            <a:off x="2423416" y="5687280"/>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f </a:t>
            </a:r>
            <a:r>
              <a:rPr kumimoji="0" lang="en-US" sz="2200" b="0"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endParaRPr lang="en-US" dirty="0"/>
          </a:p>
        </p:txBody>
      </p:sp>
      <p:sp>
        <p:nvSpPr>
          <p:cNvPr id="30" name="TextBox 29">
            <a:extLst>
              <a:ext uri="{FF2B5EF4-FFF2-40B4-BE49-F238E27FC236}">
                <a16:creationId xmlns:a16="http://schemas.microsoft.com/office/drawing/2014/main" id="{40605CBF-F0F6-4C2E-A73C-8712B2B1A335}"/>
              </a:ext>
            </a:extLst>
          </p:cNvPr>
          <p:cNvSpPr txBox="1"/>
          <p:nvPr/>
        </p:nvSpPr>
        <p:spPr>
          <a:xfrm>
            <a:off x="3580862" y="5928344"/>
            <a:ext cx="677540" cy="430887"/>
          </a:xfrm>
          <a:prstGeom prst="rect">
            <a:avLst/>
          </a:prstGeom>
          <a:noFill/>
        </p:spPr>
        <p:txBody>
          <a:bodyPr wrap="square">
            <a:spAutoFit/>
          </a:bodyPr>
          <a:lstStyle/>
          <a:p>
            <a:r>
              <a:rPr kumimoji="0" lang="en-US" sz="2200" b="0" i="1" u="none" strike="noStrike" kern="1200" cap="none" spc="0" normalizeH="0" baseline="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i="1"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k</a:t>
            </a:r>
            <a:r>
              <a:rPr kumimoji="0" lang="en-US" sz="2200" b="0" u="none" strike="noStrike" kern="1200" cap="none" spc="0" normalizeH="0" baseline="-25000" noProof="0" dirty="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endParaRPr lang="en-US" dirty="0"/>
          </a:p>
        </p:txBody>
      </p:sp>
      <p:graphicFrame>
        <p:nvGraphicFramePr>
          <p:cNvPr id="20" name="Object 19">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819570561"/>
              </p:ext>
            </p:extLst>
          </p:nvPr>
        </p:nvGraphicFramePr>
        <p:xfrm>
          <a:off x="2872921" y="2385658"/>
          <a:ext cx="3516313" cy="446088"/>
        </p:xfrm>
        <a:graphic>
          <a:graphicData uri="http://schemas.openxmlformats.org/presentationml/2006/ole">
            <mc:AlternateContent xmlns:mc="http://schemas.openxmlformats.org/markup-compatibility/2006">
              <mc:Choice xmlns:v="urn:schemas-microsoft-com:vml" Requires="v">
                <p:oleObj spid="_x0000_s10269" name="Equation" r:id="rId4" imgW="1803240" imgH="228600" progId="Equation.DSMT4">
                  <p:embed/>
                </p:oleObj>
              </mc:Choice>
              <mc:Fallback>
                <p:oleObj name="Equation" r:id="rId4" imgW="1803240" imgH="228600" progId="Equation.DSMT4">
                  <p:embed/>
                  <p:pic>
                    <p:nvPicPr>
                      <p:cNvPr id="17" name="Object 16">
                        <a:extLst>
                          <a:ext uri="{FF2B5EF4-FFF2-40B4-BE49-F238E27FC236}">
                            <a16:creationId xmlns:a16="http://schemas.microsoft.com/office/drawing/2014/main" id="{5A22AB99-BEB6-43BD-8322-20F6A241956D}"/>
                          </a:ext>
                        </a:extLst>
                      </p:cNvPr>
                      <p:cNvPicPr/>
                      <p:nvPr/>
                    </p:nvPicPr>
                    <p:blipFill>
                      <a:blip r:embed="rId5"/>
                      <a:stretch>
                        <a:fillRect/>
                      </a:stretch>
                    </p:blipFill>
                    <p:spPr>
                      <a:xfrm>
                        <a:off x="2872921" y="2385658"/>
                        <a:ext cx="3516313" cy="446088"/>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2840317469"/>
              </p:ext>
            </p:extLst>
          </p:nvPr>
        </p:nvGraphicFramePr>
        <p:xfrm>
          <a:off x="3182828" y="2933389"/>
          <a:ext cx="2525712" cy="942975"/>
        </p:xfrm>
        <a:graphic>
          <a:graphicData uri="http://schemas.openxmlformats.org/presentationml/2006/ole">
            <mc:AlternateContent xmlns:mc="http://schemas.openxmlformats.org/markup-compatibility/2006">
              <mc:Choice xmlns:v="urn:schemas-microsoft-com:vml" Requires="v">
                <p:oleObj spid="_x0000_s10270" name="Equation" r:id="rId6" imgW="1295280" imgH="482400" progId="Equation.DSMT4">
                  <p:embed/>
                </p:oleObj>
              </mc:Choice>
              <mc:Fallback>
                <p:oleObj name="Equation" r:id="rId6" imgW="1295280" imgH="482400" progId="Equation.DSMT4">
                  <p:embed/>
                  <p:pic>
                    <p:nvPicPr>
                      <p:cNvPr id="17" name="Object 16">
                        <a:extLst>
                          <a:ext uri="{FF2B5EF4-FFF2-40B4-BE49-F238E27FC236}">
                            <a16:creationId xmlns:a16="http://schemas.microsoft.com/office/drawing/2014/main" id="{5A22AB99-BEB6-43BD-8322-20F6A241956D}"/>
                          </a:ext>
                        </a:extLst>
                      </p:cNvPr>
                      <p:cNvPicPr/>
                      <p:nvPr/>
                    </p:nvPicPr>
                    <p:blipFill>
                      <a:blip r:embed="rId7"/>
                      <a:stretch>
                        <a:fillRect/>
                      </a:stretch>
                    </p:blipFill>
                    <p:spPr>
                      <a:xfrm>
                        <a:off x="3182828" y="2933389"/>
                        <a:ext cx="2525712" cy="942975"/>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1244200965"/>
              </p:ext>
            </p:extLst>
          </p:nvPr>
        </p:nvGraphicFramePr>
        <p:xfrm>
          <a:off x="6372225" y="3684588"/>
          <a:ext cx="1957388" cy="942975"/>
        </p:xfrm>
        <a:graphic>
          <a:graphicData uri="http://schemas.openxmlformats.org/presentationml/2006/ole">
            <mc:AlternateContent xmlns:mc="http://schemas.openxmlformats.org/markup-compatibility/2006">
              <mc:Choice xmlns:v="urn:schemas-microsoft-com:vml" Requires="v">
                <p:oleObj spid="_x0000_s10271" name="Equation" r:id="rId8" imgW="1002960" imgH="482400" progId="Equation.DSMT4">
                  <p:embed/>
                </p:oleObj>
              </mc:Choice>
              <mc:Fallback>
                <p:oleObj name="Equation" r:id="rId8" imgW="1002960" imgH="482400" progId="Equation.DSMT4">
                  <p:embed/>
                  <p:pic>
                    <p:nvPicPr>
                      <p:cNvPr id="25" name="Object 24">
                        <a:extLst>
                          <a:ext uri="{FF2B5EF4-FFF2-40B4-BE49-F238E27FC236}">
                            <a16:creationId xmlns:a16="http://schemas.microsoft.com/office/drawing/2014/main" id="{5A22AB99-BEB6-43BD-8322-20F6A241956D}"/>
                          </a:ext>
                        </a:extLst>
                      </p:cNvPr>
                      <p:cNvPicPr/>
                      <p:nvPr/>
                    </p:nvPicPr>
                    <p:blipFill>
                      <a:blip r:embed="rId9"/>
                      <a:stretch>
                        <a:fillRect/>
                      </a:stretch>
                    </p:blipFill>
                    <p:spPr>
                      <a:xfrm>
                        <a:off x="6372225" y="3684588"/>
                        <a:ext cx="1957388" cy="9429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92047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smtClean="0"/>
              <a:t>Example</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448993"/>
          </a:xfrm>
        </p:spPr>
        <p:txBody>
          <a:bodyPr/>
          <a:lstStyle/>
          <a:p>
            <a:r>
              <a:rPr lang="en-US" dirty="0" smtClean="0"/>
              <a:t>Suppose we are trying to find the root of </a:t>
            </a:r>
            <a:r>
              <a:rPr lang="en-US" dirty="0" smtClean="0">
                <a:latin typeface="Times New Roman" panose="02020603050405020304" pitchFamily="18" charset="0"/>
              </a:rPr>
              <a:t>sin(</a:t>
            </a:r>
            <a:r>
              <a:rPr lang="en-US" i="1" dirty="0" smtClean="0">
                <a:latin typeface="Times New Roman" panose="02020603050405020304" pitchFamily="18" charset="0"/>
              </a:rPr>
              <a:t>x</a:t>
            </a:r>
            <a:r>
              <a:rPr lang="en-US" dirty="0" smtClean="0">
                <a:latin typeface="Times New Roman" panose="02020603050405020304" pitchFamily="18" charset="0"/>
              </a:rPr>
              <a:t>)</a:t>
            </a:r>
            <a:r>
              <a:rPr lang="en-US" dirty="0" smtClean="0"/>
              <a:t>, but </a:t>
            </a:r>
            <a:r>
              <a:rPr lang="en-US" i="1" dirty="0" smtClean="0">
                <a:latin typeface="Times New Roman" panose="02020603050405020304" pitchFamily="18" charset="0"/>
              </a:rPr>
              <a:t>x</a:t>
            </a:r>
            <a:r>
              <a:rPr lang="en-US" baseline="-25000" dirty="0" smtClean="0">
                <a:latin typeface="Times New Roman" panose="02020603050405020304" pitchFamily="18" charset="0"/>
              </a:rPr>
              <a:t>0</a:t>
            </a:r>
            <a:r>
              <a:rPr lang="en-US" dirty="0" smtClean="0">
                <a:latin typeface="Times New Roman" panose="02020603050405020304" pitchFamily="18" charset="0"/>
              </a:rPr>
              <a:t> = 1.6</a:t>
            </a:r>
          </a:p>
          <a:p>
            <a:pPr lvl="1"/>
            <a:r>
              <a:rPr lang="en-US" dirty="0" smtClean="0"/>
              <a:t>In this case</a:t>
            </a:r>
            <a:r>
              <a:rPr lang="en-US" dirty="0" smtClean="0"/>
              <a:t>, using Newton’s method,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a:latin typeface="Times New Roman" panose="02020603050405020304" pitchFamily="18" charset="0"/>
              </a:rPr>
              <a:t> = </a:t>
            </a:r>
            <a:r>
              <a:rPr lang="en-US" dirty="0" smtClean="0">
                <a:latin typeface="Times New Roman" panose="02020603050405020304" pitchFamily="18" charset="0"/>
              </a:rPr>
              <a:t>35.832532736</a:t>
            </a:r>
            <a:r>
              <a:rPr lang="en-US" dirty="0" smtClean="0"/>
              <a:t>,</a:t>
            </a:r>
            <a:br>
              <a:rPr lang="en-US" dirty="0" smtClean="0"/>
            </a:br>
            <a:r>
              <a:rPr lang="en-US" dirty="0" smtClean="0"/>
              <a:t>        which is </a:t>
            </a:r>
            <a:r>
              <a:rPr lang="en-US" dirty="0" smtClean="0"/>
              <a:t>not at all </a:t>
            </a:r>
            <a:r>
              <a:rPr lang="en-US" dirty="0"/>
              <a:t>close to </a:t>
            </a:r>
            <a:r>
              <a:rPr lang="en-US" dirty="0" smtClean="0"/>
              <a:t>3.141592654</a:t>
            </a:r>
          </a:p>
          <a:p>
            <a:pPr lvl="1"/>
            <a:r>
              <a:rPr lang="en-US" dirty="0" smtClean="0"/>
              <a:t>Instead, </a:t>
            </a:r>
            <a:r>
              <a:rPr lang="en-US" dirty="0" smtClean="0"/>
              <a:t>we will use fixed-point iteration, </a:t>
            </a:r>
            <a:r>
              <a:rPr lang="en-US" dirty="0" smtClean="0"/>
              <a:t>starting with </a:t>
            </a:r>
            <a:r>
              <a:rPr lang="en-US" i="1" dirty="0" smtClean="0">
                <a:latin typeface="Times New Roman" panose="02020603050405020304" pitchFamily="18" charset="0"/>
              </a:rPr>
              <a:t>x</a:t>
            </a:r>
            <a:r>
              <a:rPr lang="en-US" dirty="0" smtClean="0">
                <a:latin typeface="Times New Roman" panose="02020603050405020304" pitchFamily="18" charset="0"/>
              </a:rPr>
              <a:t> = </a:t>
            </a:r>
            <a:r>
              <a:rPr lang="en-US" dirty="0" smtClean="0"/>
              <a:t>1.6</a:t>
            </a:r>
            <a:r>
              <a:rPr lang="en-US" dirty="0" smtClean="0"/>
              <a:t>:</a:t>
            </a:r>
          </a:p>
          <a:p>
            <a:pPr lvl="1"/>
            <a:endParaRPr lang="en-US" dirty="0"/>
          </a:p>
          <a:p>
            <a:pPr lvl="1"/>
            <a:endParaRPr lang="en-US" dirty="0" smtClean="0"/>
          </a:p>
          <a:p>
            <a:pPr marL="1771650" lvl="4" indent="0">
              <a:buNone/>
            </a:pPr>
            <a:r>
              <a:rPr lang="es-ES" sz="1600" dirty="0" smtClean="0"/>
              <a:t>35.832532736</a:t>
            </a:r>
            <a:endParaRPr lang="es-ES" sz="1600" dirty="0"/>
          </a:p>
          <a:p>
            <a:pPr marL="1771650" lvl="4" indent="0">
              <a:buNone/>
            </a:pPr>
            <a:r>
              <a:rPr lang="es-ES" sz="1600" dirty="0" smtClean="0"/>
              <a:t>  5.029201577</a:t>
            </a:r>
            <a:endParaRPr lang="es-ES" sz="1600" dirty="0"/>
          </a:p>
          <a:p>
            <a:pPr marL="1771650" lvl="4" indent="0">
              <a:buNone/>
            </a:pPr>
            <a:r>
              <a:rPr lang="es-ES" sz="1600" dirty="0" smtClean="0"/>
              <a:t>–1.608498492</a:t>
            </a:r>
          </a:p>
          <a:p>
            <a:pPr marL="1771650" lvl="4" indent="0">
              <a:buNone/>
            </a:pPr>
            <a:r>
              <a:rPr lang="es-ES" sz="1600" dirty="0" smtClean="0"/>
              <a:t>28.118647739</a:t>
            </a:r>
          </a:p>
          <a:p>
            <a:pPr marL="1771650" lvl="4" indent="0">
              <a:buNone/>
            </a:pPr>
            <a:r>
              <a:rPr lang="es-ES" sz="1600" dirty="0"/>
              <a:t> </a:t>
            </a:r>
            <a:r>
              <a:rPr lang="es-ES" sz="1600" dirty="0" smtClean="0"/>
              <a:t> 2.611811082</a:t>
            </a:r>
          </a:p>
          <a:p>
            <a:pPr marL="1771650" lvl="4" indent="0">
              <a:buNone/>
            </a:pPr>
            <a:r>
              <a:rPr lang="es-ES" sz="1600" dirty="0"/>
              <a:t> </a:t>
            </a:r>
            <a:r>
              <a:rPr lang="es-ES" sz="1600" dirty="0" smtClean="0"/>
              <a:t> 2.758365237</a:t>
            </a:r>
          </a:p>
          <a:p>
            <a:pPr marL="1771650" lvl="4" indent="0">
              <a:buNone/>
            </a:pPr>
            <a:r>
              <a:rPr lang="es-ES" sz="1600" dirty="0"/>
              <a:t> </a:t>
            </a:r>
            <a:r>
              <a:rPr lang="es-ES" sz="1600" dirty="0" smtClean="0"/>
              <a:t> 2.677750747</a:t>
            </a:r>
          </a:p>
          <a:p>
            <a:pPr marL="1771650" lvl="4" indent="0">
              <a:buNone/>
            </a:pPr>
            <a:r>
              <a:rPr lang="es-ES" sz="1600" dirty="0"/>
              <a:t> </a:t>
            </a:r>
            <a:r>
              <a:rPr lang="es-ES" sz="1600" dirty="0" smtClean="0"/>
              <a:t> 2.717665863</a:t>
            </a:r>
          </a:p>
          <a:p>
            <a:pPr marL="1771650" lvl="4" indent="0">
              <a:buNone/>
            </a:pPr>
            <a:r>
              <a:rPr lang="es-ES" sz="1600" dirty="0"/>
              <a:t> </a:t>
            </a:r>
            <a:r>
              <a:rPr lang="es-ES" sz="1600" dirty="0" smtClean="0"/>
              <a:t> 2.696648110</a:t>
            </a:r>
          </a:p>
          <a:p>
            <a:pPr marL="1771650" lvl="4" indent="0">
              <a:buNone/>
            </a:pPr>
            <a:r>
              <a:rPr lang="es-ES" sz="1600" dirty="0" smtClean="0"/>
              <a:t>  2.707395700</a:t>
            </a:r>
            <a:endParaRPr lang="en-US" sz="2400" dirty="0" smtClean="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2" name="Object 11">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3927579748"/>
              </p:ext>
            </p:extLst>
          </p:nvPr>
        </p:nvGraphicFramePr>
        <p:xfrm>
          <a:off x="3006372" y="3077759"/>
          <a:ext cx="2155825" cy="942975"/>
        </p:xfrm>
        <a:graphic>
          <a:graphicData uri="http://schemas.openxmlformats.org/presentationml/2006/ole">
            <mc:AlternateContent xmlns:mc="http://schemas.openxmlformats.org/markup-compatibility/2006">
              <mc:Choice xmlns:v="urn:schemas-microsoft-com:vml" Requires="v">
                <p:oleObj spid="_x0000_s2078" name="Equation" r:id="rId4" imgW="1104840" imgH="482400" progId="Equation.DSMT4">
                  <p:embed/>
                </p:oleObj>
              </mc:Choice>
              <mc:Fallback>
                <p:oleObj name="Equation" r:id="rId4" imgW="1104840" imgH="482400" progId="Equation.DSMT4">
                  <p:embed/>
                  <p:pic>
                    <p:nvPicPr>
                      <p:cNvPr id="28" name="Object 27">
                        <a:extLst>
                          <a:ext uri="{FF2B5EF4-FFF2-40B4-BE49-F238E27FC236}">
                            <a16:creationId xmlns:a16="http://schemas.microsoft.com/office/drawing/2014/main" id="{5A22AB99-BEB6-43BD-8322-20F6A241956D}"/>
                          </a:ext>
                        </a:extLst>
                      </p:cNvPr>
                      <p:cNvPicPr/>
                      <p:nvPr/>
                    </p:nvPicPr>
                    <p:blipFill>
                      <a:blip r:embed="rId5"/>
                      <a:stretch>
                        <a:fillRect/>
                      </a:stretch>
                    </p:blipFill>
                    <p:spPr>
                      <a:xfrm>
                        <a:off x="3006372" y="3077759"/>
                        <a:ext cx="2155825" cy="9429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8066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smtClean="0"/>
              <a:t>Example</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p:txBody>
          <a:bodyPr/>
          <a:lstStyle/>
          <a:p>
            <a:r>
              <a:rPr lang="en-US" dirty="0" smtClean="0"/>
              <a:t>Fixed-point iteration converges slower than Newton’s method,</a:t>
            </a:r>
            <a:br>
              <a:rPr lang="en-US" dirty="0" smtClean="0"/>
            </a:br>
            <a:r>
              <a:rPr lang="en-US" dirty="0" smtClean="0"/>
              <a:t>     yet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latin typeface="Times New Roman" panose="02020603050405020304" pitchFamily="18" charset="0"/>
              </a:rPr>
              <a:t> = </a:t>
            </a:r>
            <a:r>
              <a:rPr lang="es-ES" dirty="0" smtClean="0">
                <a:latin typeface="Times New Roman" panose="02020603050405020304" pitchFamily="18" charset="0"/>
              </a:rPr>
              <a:t>2.707</a:t>
            </a:r>
            <a:r>
              <a:rPr lang="en-US" dirty="0" smtClean="0">
                <a:latin typeface="Times New Roman" panose="02020603050405020304" pitchFamily="18" charset="0"/>
              </a:rPr>
              <a:t>···</a:t>
            </a:r>
            <a:r>
              <a:rPr lang="es-ES" dirty="0" smtClean="0"/>
              <a:t> </a:t>
            </a:r>
            <a:r>
              <a:rPr lang="en-US" dirty="0" smtClean="0"/>
              <a:t>is a </a:t>
            </a:r>
            <a:r>
              <a:rPr lang="en-US" dirty="0"/>
              <a:t>better </a:t>
            </a:r>
            <a:r>
              <a:rPr lang="en-US" dirty="0" smtClean="0"/>
              <a:t>approximation of </a:t>
            </a:r>
            <a:r>
              <a:rPr lang="en-US" i="1" dirty="0">
                <a:latin typeface="Symbol" panose="05050102010706020507" pitchFamily="18" charset="2"/>
              </a:rPr>
              <a:t>p</a:t>
            </a:r>
            <a:r>
              <a:rPr lang="en-US" dirty="0" smtClean="0"/>
              <a:t> </a:t>
            </a:r>
            <a:r>
              <a:rPr lang="en-US" dirty="0" smtClean="0"/>
              <a:t>than </a:t>
            </a:r>
            <a:r>
              <a:rPr lang="en-US" dirty="0" smtClean="0">
                <a:latin typeface="Times New Roman" panose="02020603050405020304" pitchFamily="18" charset="0"/>
              </a:rPr>
              <a:t>35.832···</a:t>
            </a:r>
            <a:endParaRPr lang="en-US" dirty="0" smtClean="0"/>
          </a:p>
          <a:p>
            <a:pPr lvl="1"/>
            <a:r>
              <a:rPr lang="en-US" dirty="0" smtClean="0"/>
              <a:t>For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t>, we </a:t>
            </a:r>
            <a:r>
              <a:rPr lang="en-US" dirty="0" smtClean="0"/>
              <a:t>can revert to using the explicit Newton’s method:</a:t>
            </a:r>
          </a:p>
          <a:p>
            <a:pPr marL="457200" lvl="1" indent="0">
              <a:buNone/>
            </a:pPr>
            <a:r>
              <a:rPr lang="en-US" dirty="0"/>
              <a:t>	</a:t>
            </a:r>
            <a:r>
              <a:rPr lang="en-US" i="1" dirty="0" smtClean="0">
                <a:latin typeface="Times New Roman" panose="02020603050405020304" pitchFamily="18" charset="0"/>
              </a:rPr>
              <a:t>x</a:t>
            </a:r>
            <a:r>
              <a:rPr lang="en-US" baseline="-25000" dirty="0" smtClean="0">
                <a:latin typeface="Times New Roman" panose="02020603050405020304" pitchFamily="18" charset="0"/>
              </a:rPr>
              <a:t>0</a:t>
            </a:r>
            <a:r>
              <a:rPr lang="en-US" dirty="0" smtClean="0">
                <a:latin typeface="Times New Roman" panose="02020603050405020304" pitchFamily="18" charset="0"/>
              </a:rPr>
              <a:t> = 1.6</a:t>
            </a:r>
          </a:p>
          <a:p>
            <a:pPr marL="457200" lvl="1" indent="0">
              <a:buNone/>
            </a:pPr>
            <a:r>
              <a:rPr lang="en-US" dirty="0">
                <a:latin typeface="Times New Roman" panose="02020603050405020304" pitchFamily="18" charset="0"/>
              </a:rPr>
              <a:t>	</a:t>
            </a:r>
            <a:r>
              <a:rPr lang="en-US" i="1" dirty="0" smtClean="0">
                <a:latin typeface="Times New Roman" panose="02020603050405020304" pitchFamily="18" charset="0"/>
              </a:rPr>
              <a:t>x</a:t>
            </a:r>
            <a:r>
              <a:rPr lang="en-US" baseline="-25000" dirty="0" smtClean="0">
                <a:latin typeface="Times New Roman" panose="02020603050405020304" pitchFamily="18" charset="0"/>
              </a:rPr>
              <a:t>1</a:t>
            </a:r>
            <a:r>
              <a:rPr lang="en-US" dirty="0" smtClean="0">
                <a:latin typeface="Times New Roman" panose="02020603050405020304" pitchFamily="18" charset="0"/>
              </a:rPr>
              <a:t> </a:t>
            </a:r>
            <a:r>
              <a:rPr lang="en-US" dirty="0">
                <a:latin typeface="Times New Roman" panose="02020603050405020304" pitchFamily="18" charset="0"/>
              </a:rPr>
              <a:t>= </a:t>
            </a:r>
            <a:r>
              <a:rPr lang="en-US" dirty="0" smtClean="0">
                <a:latin typeface="Times New Roman" panose="02020603050405020304" pitchFamily="18" charset="0"/>
              </a:rPr>
              <a:t>2.707395699679356</a:t>
            </a:r>
          </a:p>
          <a:p>
            <a:pPr marL="457200" lvl="1" indent="0">
              <a:buNone/>
            </a:pPr>
            <a:r>
              <a:rPr lang="en-US" dirty="0">
                <a:latin typeface="Times New Roman" panose="02020603050405020304" pitchFamily="18" charset="0"/>
              </a:rPr>
              <a:t>	</a:t>
            </a:r>
            <a:r>
              <a:rPr lang="en-US" i="1" dirty="0" smtClean="0">
                <a:latin typeface="Times New Roman" panose="02020603050405020304" pitchFamily="18" charset="0"/>
              </a:rPr>
              <a:t>x</a:t>
            </a:r>
            <a:r>
              <a:rPr lang="en-US" baseline="-25000" dirty="0" smtClean="0">
                <a:latin typeface="Times New Roman" panose="02020603050405020304" pitchFamily="18" charset="0"/>
              </a:rPr>
              <a:t>2</a:t>
            </a:r>
            <a:r>
              <a:rPr lang="en-US" dirty="0" smtClean="0">
                <a:latin typeface="Times New Roman" panose="02020603050405020304" pitchFamily="18" charset="0"/>
              </a:rPr>
              <a:t> </a:t>
            </a:r>
            <a:r>
              <a:rPr lang="en-US" dirty="0">
                <a:latin typeface="Times New Roman" panose="02020603050405020304" pitchFamily="18" charset="0"/>
              </a:rPr>
              <a:t>= </a:t>
            </a:r>
            <a:r>
              <a:rPr lang="es-ES" dirty="0" smtClean="0">
                <a:latin typeface="Times New Roman" panose="02020603050405020304" pitchFamily="18" charset="0"/>
              </a:rPr>
              <a:t>3.171106262288358</a:t>
            </a:r>
            <a:endParaRPr lang="es-ES" dirty="0">
              <a:latin typeface="Times New Roman" panose="02020603050405020304" pitchFamily="18" charset="0"/>
            </a:endParaRPr>
          </a:p>
          <a:p>
            <a:pPr marL="457200" lvl="1" indent="0">
              <a:buNone/>
            </a:pPr>
            <a:r>
              <a:rPr lang="en-US" dirty="0">
                <a:latin typeface="Times New Roman" panose="02020603050405020304" pitchFamily="18" charset="0"/>
              </a:rPr>
              <a:t>	</a:t>
            </a:r>
            <a:r>
              <a:rPr lang="en-US" i="1" dirty="0" smtClean="0">
                <a:latin typeface="Times New Roman" panose="02020603050405020304" pitchFamily="18" charset="0"/>
              </a:rPr>
              <a:t>x</a:t>
            </a:r>
            <a:r>
              <a:rPr lang="en-US" baseline="-25000" dirty="0" smtClean="0">
                <a:latin typeface="Times New Roman" panose="02020603050405020304" pitchFamily="18" charset="0"/>
              </a:rPr>
              <a:t>3</a:t>
            </a:r>
            <a:r>
              <a:rPr lang="en-US" dirty="0" smtClean="0">
                <a:latin typeface="Times New Roman" panose="02020603050405020304" pitchFamily="18" charset="0"/>
              </a:rPr>
              <a:t> </a:t>
            </a:r>
            <a:r>
              <a:rPr lang="en-US" dirty="0">
                <a:latin typeface="Times New Roman" panose="02020603050405020304" pitchFamily="18" charset="0"/>
              </a:rPr>
              <a:t>= </a:t>
            </a:r>
            <a:r>
              <a:rPr lang="es-ES" dirty="0" smtClean="0">
                <a:latin typeface="Times New Roman" panose="02020603050405020304" pitchFamily="18" charset="0"/>
              </a:rPr>
              <a:t>3.141584081296244</a:t>
            </a:r>
            <a:endParaRPr lang="es-ES" dirty="0">
              <a:latin typeface="Times New Roman" panose="02020603050405020304" pitchFamily="18" charset="0"/>
            </a:endParaRPr>
          </a:p>
          <a:p>
            <a:pPr marL="457200" lvl="1" indent="0">
              <a:buNone/>
            </a:pPr>
            <a:r>
              <a:rPr lang="en-US" dirty="0">
                <a:latin typeface="Times New Roman" panose="02020603050405020304" pitchFamily="18" charset="0"/>
              </a:rPr>
              <a:t>	</a:t>
            </a:r>
            <a:r>
              <a:rPr lang="en-US" i="1" dirty="0" smtClean="0">
                <a:latin typeface="Times New Roman" panose="02020603050405020304" pitchFamily="18" charset="0"/>
              </a:rPr>
              <a:t>x</a:t>
            </a:r>
            <a:r>
              <a:rPr lang="en-US" baseline="-25000" dirty="0" smtClean="0">
                <a:latin typeface="Times New Roman" panose="02020603050405020304" pitchFamily="18" charset="0"/>
              </a:rPr>
              <a:t>4</a:t>
            </a:r>
            <a:r>
              <a:rPr lang="en-US" dirty="0" smtClean="0">
                <a:latin typeface="Times New Roman" panose="02020603050405020304" pitchFamily="18" charset="0"/>
              </a:rPr>
              <a:t> </a:t>
            </a:r>
            <a:r>
              <a:rPr lang="en-US" dirty="0">
                <a:latin typeface="Times New Roman" panose="02020603050405020304" pitchFamily="18" charset="0"/>
              </a:rPr>
              <a:t>= </a:t>
            </a:r>
            <a:r>
              <a:rPr lang="es-ES" dirty="0" smtClean="0">
                <a:latin typeface="Times New Roman" panose="02020603050405020304" pitchFamily="18" charset="0"/>
              </a:rPr>
              <a:t>3.141592653589793</a:t>
            </a:r>
            <a:endParaRPr lang="es-ES" dirty="0">
              <a:latin typeface="Times New Roman" panose="02020603050405020304" pitchFamily="18" charset="0"/>
            </a:endParaRPr>
          </a:p>
          <a:p>
            <a:pPr marL="457200" lvl="1" indent="0">
              <a:buNone/>
            </a:pPr>
            <a:r>
              <a:rPr lang="en-US" dirty="0">
                <a:latin typeface="Times New Roman" panose="02020603050405020304" pitchFamily="18" charset="0"/>
              </a:rPr>
              <a:t>	</a:t>
            </a:r>
            <a:r>
              <a:rPr lang="en-US" i="1" dirty="0" smtClean="0">
                <a:latin typeface="Times New Roman" panose="02020603050405020304" pitchFamily="18" charset="0"/>
              </a:rPr>
              <a:t>x</a:t>
            </a:r>
            <a:r>
              <a:rPr lang="en-US" baseline="-25000" dirty="0" smtClean="0">
                <a:latin typeface="Times New Roman" panose="02020603050405020304" pitchFamily="18" charset="0"/>
              </a:rPr>
              <a:t>5</a:t>
            </a:r>
            <a:r>
              <a:rPr lang="en-US" dirty="0" smtClean="0">
                <a:latin typeface="Times New Roman" panose="02020603050405020304" pitchFamily="18" charset="0"/>
              </a:rPr>
              <a:t> </a:t>
            </a:r>
            <a:r>
              <a:rPr lang="en-US" dirty="0">
                <a:latin typeface="Times New Roman" panose="02020603050405020304" pitchFamily="18" charset="0"/>
              </a:rPr>
              <a:t>= </a:t>
            </a:r>
            <a:r>
              <a:rPr lang="es-ES" dirty="0" smtClean="0">
                <a:latin typeface="Times New Roman" panose="02020603050405020304" pitchFamily="18" charset="0"/>
              </a:rPr>
              <a:t>3.141592653589793</a:t>
            </a:r>
            <a:endParaRPr lang="es-ES" dirty="0">
              <a:latin typeface="Times New Roman" panose="02020603050405020304" pitchFamily="18" charset="0"/>
            </a:endParaRPr>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8</a:t>
            </a:fld>
            <a:endParaRPr lang="en-CA"/>
          </a:p>
        </p:txBody>
      </p:sp>
      <p:cxnSp>
        <p:nvCxnSpPr>
          <p:cNvPr id="10" name="Straight Connector 9">
            <a:extLst>
              <a:ext uri="{FF2B5EF4-FFF2-40B4-BE49-F238E27FC236}">
                <a16:creationId xmlns:a16="http://schemas.microsoft.com/office/drawing/2014/main" id="{CC5407B3-F4CC-4C88-8E00-11A7CB12E7AA}"/>
              </a:ext>
            </a:extLst>
          </p:cNvPr>
          <p:cNvCxnSpPr>
            <a:cxnSpLocks/>
          </p:cNvCxnSpPr>
          <p:nvPr/>
        </p:nvCxnSpPr>
        <p:spPr>
          <a:xfrm rot="16200000">
            <a:off x="6224847" y="3490060"/>
            <a:ext cx="0" cy="32138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Freeform: Shape 10">
            <a:extLst>
              <a:ext uri="{FF2B5EF4-FFF2-40B4-BE49-F238E27FC236}">
                <a16:creationId xmlns:a16="http://schemas.microsoft.com/office/drawing/2014/main" id="{8551F466-1DDD-41DE-9007-CE7279C14BD9}"/>
              </a:ext>
            </a:extLst>
          </p:cNvPr>
          <p:cNvSpPr/>
          <p:nvPr/>
        </p:nvSpPr>
        <p:spPr>
          <a:xfrm flipV="1">
            <a:off x="5066146" y="3799433"/>
            <a:ext cx="2041200" cy="1299187"/>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859368" y="896648"/>
                  <a:pt x="2181919" y="384470"/>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51B9023-7855-4072-9D44-5EEA6CB4C32E}"/>
              </a:ext>
            </a:extLst>
          </p:cNvPr>
          <p:cNvSpPr/>
          <p:nvPr/>
        </p:nvSpPr>
        <p:spPr>
          <a:xfrm>
            <a:off x="5143644" y="376492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0208023-2DA3-4DD0-A539-18237D9DCD3D}"/>
              </a:ext>
            </a:extLst>
          </p:cNvPr>
          <p:cNvCxnSpPr>
            <a:cxnSpLocks/>
          </p:cNvCxnSpPr>
          <p:nvPr/>
        </p:nvCxnSpPr>
        <p:spPr>
          <a:xfrm>
            <a:off x="4810454" y="3491345"/>
            <a:ext cx="2404992" cy="2054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E10878-5308-499F-B452-013AF8843B86}"/>
              </a:ext>
            </a:extLst>
          </p:cNvPr>
          <p:cNvCxnSpPr>
            <a:cxnSpLocks/>
          </p:cNvCxnSpPr>
          <p:nvPr/>
        </p:nvCxnSpPr>
        <p:spPr>
          <a:xfrm>
            <a:off x="5185589" y="5004905"/>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8ADE1C2-6434-4B0E-8CF9-FF81A200D40C}"/>
              </a:ext>
            </a:extLst>
          </p:cNvPr>
          <p:cNvCxnSpPr>
            <a:cxnSpLocks/>
          </p:cNvCxnSpPr>
          <p:nvPr/>
        </p:nvCxnSpPr>
        <p:spPr>
          <a:xfrm>
            <a:off x="6693361" y="5004905"/>
            <a:ext cx="0" cy="1828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36C05FA-463A-41E5-9D47-97A5E8085A58}"/>
              </a:ext>
            </a:extLst>
          </p:cNvPr>
          <p:cNvSpPr txBox="1"/>
          <p:nvPr/>
        </p:nvSpPr>
        <p:spPr>
          <a:xfrm>
            <a:off x="5022696" y="5139221"/>
            <a:ext cx="1092033" cy="430887"/>
          </a:xfrm>
          <a:prstGeom prst="rect">
            <a:avLst/>
          </a:prstGeom>
          <a:noFill/>
        </p:spPr>
        <p:txBody>
          <a:bodyPr wrap="square">
            <a:spAutoFit/>
          </a:bodyPr>
          <a:lstStyle/>
          <a:p>
            <a:r>
              <a:rPr kumimoji="0" lang="en-US" sz="2200" b="0" i="1" u="none" strike="noStrike" kern="1200" cap="none" spc="0" normalizeH="0" baseline="0" noProof="0" dirty="0" smtClean="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baseline="-25000" noProof="0" dirty="0" smtClean="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0</a:t>
            </a:r>
            <a:r>
              <a:rPr kumimoji="0" lang="en-US" sz="2200" b="0" u="none" strike="noStrike" kern="1200" cap="none" spc="0" normalizeH="0" noProof="0" dirty="0" smtClean="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 = 1.6</a:t>
            </a:r>
            <a:endParaRPr lang="en-US" dirty="0"/>
          </a:p>
        </p:txBody>
      </p:sp>
      <p:cxnSp>
        <p:nvCxnSpPr>
          <p:cNvPr id="34" name="Straight Connector 33">
            <a:extLst>
              <a:ext uri="{FF2B5EF4-FFF2-40B4-BE49-F238E27FC236}">
                <a16:creationId xmlns:a16="http://schemas.microsoft.com/office/drawing/2014/main" id="{A0208023-2DA3-4DD0-A539-18237D9DCD3D}"/>
              </a:ext>
            </a:extLst>
          </p:cNvPr>
          <p:cNvCxnSpPr>
            <a:cxnSpLocks/>
          </p:cNvCxnSpPr>
          <p:nvPr/>
        </p:nvCxnSpPr>
        <p:spPr>
          <a:xfrm>
            <a:off x="4962854" y="3236420"/>
            <a:ext cx="2404992" cy="20546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Freeform: Shape 10">
            <a:extLst>
              <a:ext uri="{FF2B5EF4-FFF2-40B4-BE49-F238E27FC236}">
                <a16:creationId xmlns:a16="http://schemas.microsoft.com/office/drawing/2014/main" id="{8551F466-1DDD-41DE-9007-CE7279C14BD9}"/>
              </a:ext>
            </a:extLst>
          </p:cNvPr>
          <p:cNvSpPr/>
          <p:nvPr/>
        </p:nvSpPr>
        <p:spPr>
          <a:xfrm rot="10800000" flipV="1">
            <a:off x="7098855" y="5087343"/>
            <a:ext cx="2041200" cy="1299187"/>
          </a:xfrm>
          <a:custGeom>
            <a:avLst/>
            <a:gdLst>
              <a:gd name="connsiteX0" fmla="*/ 0 w 3382021"/>
              <a:gd name="connsiteY0" fmla="*/ 488576 h 488576"/>
              <a:gd name="connsiteX1" fmla="*/ 804672 w 3382021"/>
              <a:gd name="connsiteY1" fmla="*/ 86240 h 488576"/>
              <a:gd name="connsiteX2" fmla="*/ 2057400 w 3382021"/>
              <a:gd name="connsiteY2" fmla="*/ 351416 h 488576"/>
              <a:gd name="connsiteX3" fmla="*/ 3209544 w 3382021"/>
              <a:gd name="connsiteY3" fmla="*/ 40520 h 488576"/>
              <a:gd name="connsiteX4" fmla="*/ 3355848 w 3382021"/>
              <a:gd name="connsiteY4" fmla="*/ 13088 h 488576"/>
              <a:gd name="connsiteX0" fmla="*/ 0 w 3382021"/>
              <a:gd name="connsiteY0" fmla="*/ 488576 h 844328"/>
              <a:gd name="connsiteX1" fmla="*/ 1282844 w 3382021"/>
              <a:gd name="connsiteY1" fmla="*/ 843655 h 844328"/>
              <a:gd name="connsiteX2" fmla="*/ 2057400 w 3382021"/>
              <a:gd name="connsiteY2" fmla="*/ 351416 h 844328"/>
              <a:gd name="connsiteX3" fmla="*/ 3209544 w 3382021"/>
              <a:gd name="connsiteY3" fmla="*/ 40520 h 844328"/>
              <a:gd name="connsiteX4" fmla="*/ 3355848 w 3382021"/>
              <a:gd name="connsiteY4" fmla="*/ 13088 h 844328"/>
              <a:gd name="connsiteX0" fmla="*/ 0 w 3382021"/>
              <a:gd name="connsiteY0" fmla="*/ 488576 h 843687"/>
              <a:gd name="connsiteX1" fmla="*/ 1282844 w 3382021"/>
              <a:gd name="connsiteY1" fmla="*/ 843655 h 843687"/>
              <a:gd name="connsiteX2" fmla="*/ 2627851 w 3382021"/>
              <a:gd name="connsiteY2" fmla="*/ 459027 h 843687"/>
              <a:gd name="connsiteX3" fmla="*/ 3209544 w 3382021"/>
              <a:gd name="connsiteY3" fmla="*/ 40520 h 843687"/>
              <a:gd name="connsiteX4" fmla="*/ 3355848 w 3382021"/>
              <a:gd name="connsiteY4" fmla="*/ 13088 h 84368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167"/>
              <a:gd name="connsiteX1" fmla="*/ 1282844 w 3209544"/>
              <a:gd name="connsiteY1" fmla="*/ 803135 h 803167"/>
              <a:gd name="connsiteX2" fmla="*/ 2627851 w 3209544"/>
              <a:gd name="connsiteY2" fmla="*/ 418507 h 803167"/>
              <a:gd name="connsiteX3" fmla="*/ 3209544 w 3209544"/>
              <a:gd name="connsiteY3" fmla="*/ 0 h 803167"/>
              <a:gd name="connsiteX0" fmla="*/ 0 w 3209544"/>
              <a:gd name="connsiteY0" fmla="*/ 448056 h 803246"/>
              <a:gd name="connsiteX1" fmla="*/ 1282844 w 3209544"/>
              <a:gd name="connsiteY1" fmla="*/ 803135 h 803246"/>
              <a:gd name="connsiteX2" fmla="*/ 2627851 w 3209544"/>
              <a:gd name="connsiteY2" fmla="*/ 480590 h 803246"/>
              <a:gd name="connsiteX3" fmla="*/ 3209544 w 3209544"/>
              <a:gd name="connsiteY3" fmla="*/ 0 h 803246"/>
              <a:gd name="connsiteX0" fmla="*/ 0 w 3209544"/>
              <a:gd name="connsiteY0" fmla="*/ 448056 h 809417"/>
              <a:gd name="connsiteX1" fmla="*/ 1282844 w 3209544"/>
              <a:gd name="connsiteY1" fmla="*/ 803135 h 809417"/>
              <a:gd name="connsiteX2" fmla="*/ 3209544 w 3209544"/>
              <a:gd name="connsiteY2" fmla="*/ 0 h 809417"/>
              <a:gd name="connsiteX0" fmla="*/ 0 w 3066931"/>
              <a:gd name="connsiteY0" fmla="*/ 903333 h 903333"/>
              <a:gd name="connsiteX1" fmla="*/ 1140231 w 3066931"/>
              <a:gd name="connsiteY1" fmla="*/ 803135 h 903333"/>
              <a:gd name="connsiteX2" fmla="*/ 3066931 w 3066931"/>
              <a:gd name="connsiteY2" fmla="*/ 0 h 903333"/>
              <a:gd name="connsiteX0" fmla="*/ 0 w 3066931"/>
              <a:gd name="connsiteY0" fmla="*/ 903333 h 917096"/>
              <a:gd name="connsiteX1" fmla="*/ 1140231 w 3066931"/>
              <a:gd name="connsiteY1" fmla="*/ 803135 h 917096"/>
              <a:gd name="connsiteX2" fmla="*/ 3066931 w 3066931"/>
              <a:gd name="connsiteY2" fmla="*/ 0 h 917096"/>
              <a:gd name="connsiteX0" fmla="*/ 0 w 3066931"/>
              <a:gd name="connsiteY0" fmla="*/ 903333 h 905459"/>
              <a:gd name="connsiteX1" fmla="*/ 1643571 w 3066931"/>
              <a:gd name="connsiteY1" fmla="*/ 720358 h 905459"/>
              <a:gd name="connsiteX2" fmla="*/ 3066931 w 3066931"/>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5459"/>
              <a:gd name="connsiteX1" fmla="*/ 1643571 w 2999819"/>
              <a:gd name="connsiteY1" fmla="*/ 720358 h 905459"/>
              <a:gd name="connsiteX2" fmla="*/ 2999819 w 2999819"/>
              <a:gd name="connsiteY2" fmla="*/ 0 h 905459"/>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 name="connsiteX0" fmla="*/ 0 w 2999819"/>
              <a:gd name="connsiteY0" fmla="*/ 903333 h 903333"/>
              <a:gd name="connsiteX1" fmla="*/ 2999819 w 2999819"/>
              <a:gd name="connsiteY1" fmla="*/ 0 h 903333"/>
            </a:gdLst>
            <a:ahLst/>
            <a:cxnLst>
              <a:cxn ang="0">
                <a:pos x="connsiteX0" y="connsiteY0"/>
              </a:cxn>
              <a:cxn ang="0">
                <a:pos x="connsiteX1" y="connsiteY1"/>
              </a:cxn>
            </a:cxnLst>
            <a:rect l="l" t="t" r="r" b="b"/>
            <a:pathLst>
              <a:path w="2999819" h="903333">
                <a:moveTo>
                  <a:pt x="0" y="903333"/>
                </a:moveTo>
                <a:cubicBezTo>
                  <a:pt x="859368" y="896648"/>
                  <a:pt x="2181919" y="384470"/>
                  <a:pt x="2999819"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51B9023-7855-4072-9D44-5EEA6CB4C32E}"/>
              </a:ext>
            </a:extLst>
          </p:cNvPr>
          <p:cNvSpPr/>
          <p:nvPr/>
        </p:nvSpPr>
        <p:spPr>
          <a:xfrm>
            <a:off x="6651019" y="466546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36C05FA-463A-41E5-9D47-97A5E8085A58}"/>
              </a:ext>
            </a:extLst>
          </p:cNvPr>
          <p:cNvSpPr txBox="1"/>
          <p:nvPr/>
        </p:nvSpPr>
        <p:spPr>
          <a:xfrm>
            <a:off x="5860955" y="5588194"/>
            <a:ext cx="1798892" cy="707886"/>
          </a:xfrm>
          <a:prstGeom prst="rect">
            <a:avLst/>
          </a:prstGeom>
          <a:noFill/>
        </p:spPr>
        <p:txBody>
          <a:bodyPr wrap="square">
            <a:spAutoFit/>
          </a:bodyPr>
          <a:lstStyle/>
          <a:p>
            <a:r>
              <a:rPr kumimoji="0" lang="en-US" sz="2200" b="0" i="1" u="none" strike="noStrike" kern="1200" cap="none" spc="0" normalizeH="0" baseline="0" noProof="0" dirty="0" smtClean="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x</a:t>
            </a:r>
            <a:r>
              <a:rPr kumimoji="0" lang="en-US" sz="2200" b="0" u="none" strike="noStrike" kern="1200" cap="none" spc="0" normalizeH="0" baseline="-25000" noProof="0" dirty="0" smtClean="0">
                <a:ln>
                  <a:noFill/>
                </a:ln>
                <a:solidFill>
                  <a:prstClr val="white"/>
                </a:solidFill>
                <a:effectLst/>
                <a:uLnTx/>
                <a:uFillTx/>
                <a:latin typeface="Times New Roman" panose="02020603050405020304" pitchFamily="18" charset="0"/>
                <a:ea typeface="Cambria" panose="02040503050406030204" pitchFamily="18" charset="0"/>
                <a:cs typeface="Times New Roman" panose="02020603050405020304" pitchFamily="18" charset="0"/>
              </a:rPr>
              <a:t>1</a:t>
            </a:r>
            <a:r>
              <a:rPr lang="en-US" sz="2200" dirty="0">
                <a:solidFill>
                  <a:prstClr val="white"/>
                </a:solidFill>
                <a:latin typeface="Times New Roman" panose="02020603050405020304" pitchFamily="18" charset="0"/>
                <a:ea typeface="Cambria" panose="02040503050406030204" pitchFamily="18" charset="0"/>
                <a:cs typeface="Times New Roman" panose="02020603050405020304" pitchFamily="18" charset="0"/>
              </a:rPr>
              <a:t> = 2.707···</a:t>
            </a:r>
          </a:p>
          <a:p>
            <a:endParaRPr lang="en-US" dirty="0"/>
          </a:p>
        </p:txBody>
      </p:sp>
    </p:spTree>
    <p:custDataLst>
      <p:tags r:id="rId1"/>
    </p:custDataLst>
    <p:extLst>
      <p:ext uri="{BB962C8B-B14F-4D97-AF65-F5344CB8AC3E}">
        <p14:creationId xmlns:p14="http://schemas.microsoft.com/office/powerpoint/2010/main" val="4182956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9138-FB86-45DF-B7A2-814361168A29}"/>
              </a:ext>
            </a:extLst>
          </p:cNvPr>
          <p:cNvSpPr>
            <a:spLocks noGrp="1"/>
          </p:cNvSpPr>
          <p:nvPr>
            <p:ph type="title"/>
          </p:nvPr>
        </p:nvSpPr>
        <p:spPr/>
        <p:txBody>
          <a:bodyPr/>
          <a:lstStyle/>
          <a:p>
            <a:r>
              <a:rPr lang="en-US" dirty="0" smtClean="0"/>
              <a:t>Using an implicit Newton’s method</a:t>
            </a:r>
            <a:endParaRPr lang="en-US" dirty="0"/>
          </a:p>
        </p:txBody>
      </p:sp>
      <p:sp>
        <p:nvSpPr>
          <p:cNvPr id="3" name="Content Placeholder 2">
            <a:extLst>
              <a:ext uri="{FF2B5EF4-FFF2-40B4-BE49-F238E27FC236}">
                <a16:creationId xmlns:a16="http://schemas.microsoft.com/office/drawing/2014/main" id="{783B1937-6703-4F59-B8F4-E1E934762CA3}"/>
              </a:ext>
            </a:extLst>
          </p:cNvPr>
          <p:cNvSpPr>
            <a:spLocks noGrp="1"/>
          </p:cNvSpPr>
          <p:nvPr>
            <p:ph idx="1"/>
          </p:nvPr>
        </p:nvSpPr>
        <p:spPr>
          <a:xfrm>
            <a:off x="457200" y="1600200"/>
            <a:ext cx="8229600" cy="5257800"/>
          </a:xfrm>
        </p:spPr>
        <p:txBody>
          <a:bodyPr/>
          <a:lstStyle/>
          <a:p>
            <a:r>
              <a:rPr lang="en-US" dirty="0" smtClean="0"/>
              <a:t>All algorithms we’ve seen—and most we will see—are explicit</a:t>
            </a:r>
          </a:p>
          <a:p>
            <a:pPr lvl="1"/>
            <a:r>
              <a:rPr lang="en-US" dirty="0" smtClean="0"/>
              <a:t>Explicit algorithms tend to be faster (nothing to solve)</a:t>
            </a:r>
          </a:p>
          <a:p>
            <a:pPr lvl="1"/>
            <a:r>
              <a:rPr lang="en-US" dirty="0" smtClean="0"/>
              <a:t>Implicit algorithms </a:t>
            </a:r>
            <a:r>
              <a:rPr lang="en-CA" dirty="0" smtClean="0"/>
              <a:t>can </a:t>
            </a:r>
            <a:r>
              <a:rPr lang="en-CA" dirty="0"/>
              <a:t>prove valuable when explicit methods encounter difficulties or fail to converge</a:t>
            </a:r>
            <a:endParaRPr lang="en-US" dirty="0"/>
          </a:p>
          <a:p>
            <a:endParaRPr lang="en-US" dirty="0"/>
          </a:p>
          <a:p>
            <a:r>
              <a:rPr lang="en-US" dirty="0" smtClean="0"/>
              <a:t>Explicit: calculate</a:t>
            </a:r>
          </a:p>
          <a:p>
            <a:pPr lvl="1"/>
            <a:endParaRPr lang="en-US" dirty="0"/>
          </a:p>
          <a:p>
            <a:pPr lvl="1"/>
            <a:r>
              <a:rPr lang="en-US" dirty="0" smtClean="0"/>
              <a:t>Use when </a:t>
            </a:r>
            <a:r>
              <a:rPr lang="en-US" dirty="0" smtClean="0">
                <a:latin typeface="Times New Roman" panose="02020603050405020304" pitchFamily="18" charset="0"/>
              </a:rPr>
              <a:t>| </a:t>
            </a:r>
            <a:r>
              <a:rPr lang="en-US" i="1" dirty="0" smtClean="0">
                <a:latin typeface="Times New Roman" panose="02020603050405020304" pitchFamily="18" charset="0"/>
              </a:rPr>
              <a:t>f </a:t>
            </a:r>
            <a:r>
              <a:rPr lang="en-US" baseline="30000" dirty="0" smtClean="0">
                <a:latin typeface="Times New Roman" panose="02020603050405020304" pitchFamily="18" charset="0"/>
              </a:rPr>
              <a:t>(1)</a:t>
            </a:r>
            <a:r>
              <a:rPr lang="en-US" dirty="0" smtClean="0">
                <a:latin typeface="Times New Roman" panose="02020603050405020304" pitchFamily="18" charset="0"/>
              </a:rPr>
              <a:t>(</a:t>
            </a:r>
            <a:r>
              <a:rPr lang="en-US" i="1" dirty="0" err="1" smtClean="0">
                <a:latin typeface="Times New Roman" panose="02020603050405020304" pitchFamily="18" charset="0"/>
              </a:rPr>
              <a:t>x</a:t>
            </a:r>
            <a:r>
              <a:rPr lang="en-US" i="1" baseline="-25000" dirty="0" err="1" smtClean="0">
                <a:latin typeface="Times New Roman" panose="02020603050405020304" pitchFamily="18" charset="0"/>
              </a:rPr>
              <a:t>k</a:t>
            </a:r>
            <a:r>
              <a:rPr lang="en-US" dirty="0" smtClean="0">
                <a:latin typeface="Times New Roman" panose="02020603050405020304" pitchFamily="18" charset="0"/>
              </a:rPr>
              <a:t>)| </a:t>
            </a:r>
            <a:r>
              <a:rPr lang="en-CA" dirty="0"/>
              <a:t>≥</a:t>
            </a:r>
            <a:r>
              <a:rPr lang="en-US" dirty="0" smtClean="0">
                <a:latin typeface="Times New Roman" panose="02020603050405020304" pitchFamily="18" charset="0"/>
              </a:rPr>
              <a:t> 0.5</a:t>
            </a:r>
          </a:p>
          <a:p>
            <a:pPr lvl="1"/>
            <a:endParaRPr lang="en-US" dirty="0"/>
          </a:p>
          <a:p>
            <a:r>
              <a:rPr lang="en-US" dirty="0" smtClean="0"/>
              <a:t>Implicit: solve  </a:t>
            </a:r>
          </a:p>
          <a:p>
            <a:pPr lvl="1"/>
            <a:endParaRPr lang="en-US" dirty="0"/>
          </a:p>
          <a:p>
            <a:pPr lvl="1"/>
            <a:r>
              <a:rPr lang="en-US" dirty="0"/>
              <a:t>Use when </a:t>
            </a:r>
            <a:r>
              <a:rPr lang="en-US" dirty="0" smtClean="0">
                <a:latin typeface="Times New Roman" panose="02020603050405020304" pitchFamily="18" charset="0"/>
              </a:rPr>
              <a:t>| </a:t>
            </a:r>
            <a:r>
              <a:rPr lang="en-US" i="1" dirty="0" smtClean="0">
                <a:latin typeface="Times New Roman" panose="02020603050405020304" pitchFamily="18" charset="0"/>
              </a:rPr>
              <a:t>f </a:t>
            </a:r>
            <a:r>
              <a:rPr lang="en-US" baseline="30000" dirty="0" smtClean="0">
                <a:latin typeface="Times New Roman" panose="02020603050405020304" pitchFamily="18" charset="0"/>
              </a:rPr>
              <a:t>(</a:t>
            </a:r>
            <a:r>
              <a:rPr lang="en-US" baseline="30000" dirty="0">
                <a:latin typeface="Times New Roman" panose="02020603050405020304" pitchFamily="18" charset="0"/>
              </a:rPr>
              <a:t>1)</a:t>
            </a:r>
            <a:r>
              <a:rPr lang="en-US" dirty="0">
                <a:latin typeface="Times New Roman" panose="02020603050405020304" pitchFamily="18" charset="0"/>
              </a:rPr>
              <a:t>(</a:t>
            </a:r>
            <a:r>
              <a:rPr lang="en-US" i="1" dirty="0" err="1">
                <a:latin typeface="Times New Roman" panose="02020603050405020304" pitchFamily="18" charset="0"/>
              </a:rPr>
              <a:t>x</a:t>
            </a:r>
            <a:r>
              <a:rPr lang="en-US" i="1" baseline="-25000" dirty="0" err="1">
                <a:latin typeface="Times New Roman" panose="02020603050405020304" pitchFamily="18" charset="0"/>
              </a:rPr>
              <a:t>k</a:t>
            </a:r>
            <a:r>
              <a:rPr lang="en-US" dirty="0">
                <a:latin typeface="Times New Roman" panose="02020603050405020304" pitchFamily="18" charset="0"/>
              </a:rPr>
              <a:t>)| </a:t>
            </a:r>
            <a:r>
              <a:rPr lang="en-US" dirty="0" smtClean="0">
                <a:latin typeface="Times New Roman" panose="02020603050405020304" pitchFamily="18" charset="0"/>
              </a:rPr>
              <a:t>&lt; </a:t>
            </a:r>
            <a:r>
              <a:rPr lang="en-US" dirty="0">
                <a:latin typeface="Times New Roman" panose="02020603050405020304" pitchFamily="18" charset="0"/>
              </a:rPr>
              <a:t>0.5</a:t>
            </a:r>
          </a:p>
          <a:p>
            <a:pPr lvl="1"/>
            <a:endParaRPr lang="en-US" dirty="0" smtClean="0"/>
          </a:p>
        </p:txBody>
      </p:sp>
      <p:sp>
        <p:nvSpPr>
          <p:cNvPr id="4" name="Footer Placeholder 3">
            <a:extLst>
              <a:ext uri="{FF2B5EF4-FFF2-40B4-BE49-F238E27FC236}">
                <a16:creationId xmlns:a16="http://schemas.microsoft.com/office/drawing/2014/main" id="{11430707-9916-487C-B53A-C3C3ED3E70D5}"/>
              </a:ext>
            </a:extLst>
          </p:cNvPr>
          <p:cNvSpPr>
            <a:spLocks noGrp="1"/>
          </p:cNvSpPr>
          <p:nvPr>
            <p:ph type="ftr" sz="quarter" idx="11"/>
          </p:nvPr>
        </p:nvSpPr>
        <p:spPr/>
        <p:txBody>
          <a:bodyPr/>
          <a:lstStyle/>
          <a:p>
            <a:r>
              <a:rPr lang="en-US" smtClean="0"/>
              <a:t>An implicit Newton's method</a:t>
            </a:r>
            <a:endParaRPr lang="en-CA" dirty="0"/>
          </a:p>
        </p:txBody>
      </p:sp>
      <p:sp>
        <p:nvSpPr>
          <p:cNvPr id="5" name="Slide Number Placeholder 4">
            <a:extLst>
              <a:ext uri="{FF2B5EF4-FFF2-40B4-BE49-F238E27FC236}">
                <a16:creationId xmlns:a16="http://schemas.microsoft.com/office/drawing/2014/main" id="{6055DF74-9549-424C-AA01-61F76840757B}"/>
              </a:ext>
            </a:extLst>
          </p:cNvPr>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12" name="Object 11">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3437617848"/>
              </p:ext>
            </p:extLst>
          </p:nvPr>
        </p:nvGraphicFramePr>
        <p:xfrm>
          <a:off x="3024251" y="3301676"/>
          <a:ext cx="2476500" cy="942975"/>
        </p:xfrm>
        <a:graphic>
          <a:graphicData uri="http://schemas.openxmlformats.org/presentationml/2006/ole">
            <mc:AlternateContent xmlns:mc="http://schemas.openxmlformats.org/markup-compatibility/2006">
              <mc:Choice xmlns:v="urn:schemas-microsoft-com:vml" Requires="v">
                <p:oleObj spid="_x0000_s4136" name="Equation" r:id="rId4" imgW="1269720" imgH="482400" progId="Equation.DSMT4">
                  <p:embed/>
                </p:oleObj>
              </mc:Choice>
              <mc:Fallback>
                <p:oleObj name="Equation" r:id="rId4" imgW="1269720" imgH="482400" progId="Equation.DSMT4">
                  <p:embed/>
                  <p:pic>
                    <p:nvPicPr>
                      <p:cNvPr id="17" name="Object 16">
                        <a:extLst>
                          <a:ext uri="{FF2B5EF4-FFF2-40B4-BE49-F238E27FC236}">
                            <a16:creationId xmlns:a16="http://schemas.microsoft.com/office/drawing/2014/main" id="{5A22AB99-BEB6-43BD-8322-20F6A241956D}"/>
                          </a:ext>
                        </a:extLst>
                      </p:cNvPr>
                      <p:cNvPicPr/>
                      <p:nvPr/>
                    </p:nvPicPr>
                    <p:blipFill>
                      <a:blip r:embed="rId5"/>
                      <a:stretch>
                        <a:fillRect/>
                      </a:stretch>
                    </p:blipFill>
                    <p:spPr>
                      <a:xfrm>
                        <a:off x="3024251" y="3301676"/>
                        <a:ext cx="2476500" cy="94297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A22AB99-BEB6-43BD-8322-20F6A241956D}"/>
              </a:ext>
            </a:extLst>
          </p:cNvPr>
          <p:cNvGraphicFramePr>
            <a:graphicFrameLocks noChangeAspect="1"/>
          </p:cNvGraphicFramePr>
          <p:nvPr>
            <p:extLst>
              <p:ext uri="{D42A27DB-BD31-4B8C-83A1-F6EECF244321}">
                <p14:modId xmlns:p14="http://schemas.microsoft.com/office/powerpoint/2010/main" val="637583277"/>
              </p:ext>
            </p:extLst>
          </p:nvPr>
        </p:nvGraphicFramePr>
        <p:xfrm>
          <a:off x="2596516" y="4850336"/>
          <a:ext cx="2525713" cy="942975"/>
        </p:xfrm>
        <a:graphic>
          <a:graphicData uri="http://schemas.openxmlformats.org/presentationml/2006/ole">
            <mc:AlternateContent xmlns:mc="http://schemas.openxmlformats.org/markup-compatibility/2006">
              <mc:Choice xmlns:v="urn:schemas-microsoft-com:vml" Requires="v">
                <p:oleObj spid="_x0000_s4137" name="Equation" r:id="rId6" imgW="1295280" imgH="482400" progId="Equation.DSMT4">
                  <p:embed/>
                </p:oleObj>
              </mc:Choice>
              <mc:Fallback>
                <p:oleObj name="Equation" r:id="rId6" imgW="1295280" imgH="482400" progId="Equation.DSMT4">
                  <p:embed/>
                  <p:pic>
                    <p:nvPicPr>
                      <p:cNvPr id="12" name="Object 11">
                        <a:extLst>
                          <a:ext uri="{FF2B5EF4-FFF2-40B4-BE49-F238E27FC236}">
                            <a16:creationId xmlns:a16="http://schemas.microsoft.com/office/drawing/2014/main" id="{5A22AB99-BEB6-43BD-8322-20F6A241956D}"/>
                          </a:ext>
                        </a:extLst>
                      </p:cNvPr>
                      <p:cNvPicPr/>
                      <p:nvPr/>
                    </p:nvPicPr>
                    <p:blipFill>
                      <a:blip r:embed="rId7"/>
                      <a:stretch>
                        <a:fillRect/>
                      </a:stretch>
                    </p:blipFill>
                    <p:spPr>
                      <a:xfrm>
                        <a:off x="2596516" y="4850336"/>
                        <a:ext cx="2525713" cy="942975"/>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270536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9|15.2|9.9|13.1"/>
</p:tagLst>
</file>

<file path=ppt/tags/tag2.xml><?xml version="1.0" encoding="utf-8"?>
<p:tagLst xmlns:a="http://schemas.openxmlformats.org/drawingml/2006/main" xmlns:r="http://schemas.openxmlformats.org/officeDocument/2006/relationships" xmlns:p="http://schemas.openxmlformats.org/presentationml/2006/main">
  <p:tag name="TIMING" val="|14.9|15.2|9.9|13.1"/>
</p:tagLst>
</file>

<file path=ppt/tags/tag3.xml><?xml version="1.0" encoding="utf-8"?>
<p:tagLst xmlns:a="http://schemas.openxmlformats.org/drawingml/2006/main" xmlns:r="http://schemas.openxmlformats.org/officeDocument/2006/relationships" xmlns:p="http://schemas.openxmlformats.org/presentationml/2006/main">
  <p:tag name="TIMING" val="|14.9|15.2|9.9|13.1"/>
</p:tagLst>
</file>

<file path=ppt/tags/tag4.xml><?xml version="1.0" encoding="utf-8"?>
<p:tagLst xmlns:a="http://schemas.openxmlformats.org/drawingml/2006/main" xmlns:r="http://schemas.openxmlformats.org/officeDocument/2006/relationships" xmlns:p="http://schemas.openxmlformats.org/presentationml/2006/main">
  <p:tag name="TIMING" val="|14.9|15.2|9.9|13.1"/>
</p:tagLst>
</file>

<file path=ppt/tags/tag5.xml><?xml version="1.0" encoding="utf-8"?>
<p:tagLst xmlns:a="http://schemas.openxmlformats.org/drawingml/2006/main" xmlns:r="http://schemas.openxmlformats.org/officeDocument/2006/relationships" xmlns:p="http://schemas.openxmlformats.org/presentationml/2006/main">
  <p:tag name="TIMING" val="|14.4|14.1|9.8"/>
</p:tagLst>
</file>

<file path=ppt/tags/tag6.xml><?xml version="1.0" encoding="utf-8"?>
<p:tagLst xmlns:a="http://schemas.openxmlformats.org/drawingml/2006/main" xmlns:r="http://schemas.openxmlformats.org/officeDocument/2006/relationships" xmlns:p="http://schemas.openxmlformats.org/presentationml/2006/main">
  <p:tag name="TIMING" val="|21.6|8.7|4.3"/>
</p:tagLst>
</file>

<file path=ppt/tags/tag7.xml><?xml version="1.0" encoding="utf-8"?>
<p:tagLst xmlns:a="http://schemas.openxmlformats.org/drawingml/2006/main" xmlns:r="http://schemas.openxmlformats.org/officeDocument/2006/relationships" xmlns:p="http://schemas.openxmlformats.org/presentationml/2006/main">
  <p:tag name="TIMING" val="|4.5|15.1|43.4|14.4|20.8"/>
</p:tagLst>
</file>

<file path=ppt/tags/tag8.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94195</TotalTime>
  <Words>840</Words>
  <Application>Microsoft Office PowerPoint</Application>
  <PresentationFormat>On-screen Show (4:3)</PresentationFormat>
  <Paragraphs>126</Paragraphs>
  <Slides>14</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6" baseType="lpstr">
      <vt:lpstr>ＭＳ Ｐゴシック</vt: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An implicit Newton’s method</vt:lpstr>
      <vt:lpstr>Introduction</vt:lpstr>
      <vt:lpstr>Explicit calculations</vt:lpstr>
      <vt:lpstr>Explicit calculations</vt:lpstr>
      <vt:lpstr>Implicit questions</vt:lpstr>
      <vt:lpstr>Implicit Newton’s method</vt:lpstr>
      <vt:lpstr>Example</vt:lpstr>
      <vt:lpstr>Example</vt:lpstr>
      <vt:lpstr>Using an implicit Newton’s method</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1677</cp:revision>
  <dcterms:created xsi:type="dcterms:W3CDTF">2020-04-30T19:27:29Z</dcterms:created>
  <dcterms:modified xsi:type="dcterms:W3CDTF">2025-05-23T17:00:41Z</dcterms:modified>
</cp:coreProperties>
</file>